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93" r:id="rId4"/>
    <p:sldId id="260" r:id="rId5"/>
    <p:sldId id="259" r:id="rId6"/>
    <p:sldId id="294" r:id="rId7"/>
    <p:sldId id="258" r:id="rId8"/>
    <p:sldId id="287" r:id="rId9"/>
    <p:sldId id="295" r:id="rId10"/>
    <p:sldId id="262" r:id="rId11"/>
    <p:sldId id="263" r:id="rId12"/>
    <p:sldId id="292" r:id="rId13"/>
    <p:sldId id="302" r:id="rId14"/>
    <p:sldId id="303" r:id="rId15"/>
    <p:sldId id="304" r:id="rId16"/>
    <p:sldId id="264" r:id="rId17"/>
    <p:sldId id="288" r:id="rId18"/>
    <p:sldId id="273" r:id="rId19"/>
    <p:sldId id="274" r:id="rId20"/>
    <p:sldId id="305" r:id="rId21"/>
    <p:sldId id="289" r:id="rId22"/>
    <p:sldId id="265" r:id="rId23"/>
    <p:sldId id="275" r:id="rId24"/>
    <p:sldId id="300" r:id="rId25"/>
    <p:sldId id="301" r:id="rId26"/>
    <p:sldId id="299" r:id="rId27"/>
    <p:sldId id="306" r:id="rId28"/>
    <p:sldId id="276" r:id="rId29"/>
    <p:sldId id="290" r:id="rId30"/>
    <p:sldId id="267" r:id="rId31"/>
    <p:sldId id="270" r:id="rId32"/>
    <p:sldId id="278" r:id="rId33"/>
    <p:sldId id="291" r:id="rId34"/>
    <p:sldId id="268" r:id="rId35"/>
    <p:sldId id="271" r:id="rId36"/>
    <p:sldId id="279" r:id="rId37"/>
    <p:sldId id="281" r:id="rId38"/>
    <p:sldId id="280" r:id="rId39"/>
    <p:sldId id="282" r:id="rId40"/>
    <p:sldId id="296" r:id="rId41"/>
    <p:sldId id="283" r:id="rId42"/>
    <p:sldId id="297" r:id="rId43"/>
    <p:sldId id="298" r:id="rId44"/>
    <p:sldId id="286" r:id="rId45"/>
  </p:sldIdLst>
  <p:sldSz cx="10080625" cy="7559675"/>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1" d="100"/>
          <a:sy n="161" d="100"/>
        </p:scale>
        <p:origin x="-3328" y="-96"/>
      </p:cViewPr>
      <p:guideLst>
        <p:guide orient="horz" pos="2381"/>
        <p:guide pos="31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2292120" y="1768680"/>
            <a:ext cx="5495040" cy="4384440"/>
          </a:xfrm>
          <a:prstGeom prst="rect">
            <a:avLst/>
          </a:prstGeom>
          <a:ln>
            <a:noFill/>
          </a:ln>
        </p:spPr>
      </p:pic>
      <p:pic>
        <p:nvPicPr>
          <p:cNvPr id="38" name="Picture 37"/>
          <p:cNvPicPr/>
          <p:nvPr/>
        </p:nvPicPr>
        <p:blipFill>
          <a:blip r:embed="rId2"/>
          <a:stretch/>
        </p:blipFill>
        <p:spPr>
          <a:xfrm>
            <a:off x="2292120" y="1768680"/>
            <a:ext cx="549504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tIns="0" rIns="0" bIns="0"/>
          <a:lstStyle/>
          <a:p>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en-US" sz="4400" strike="noStrike" spc="-1">
                <a:solidFill>
                  <a:srgbClr val="000000"/>
                </a:solidFill>
                <a:uFill>
                  <a:solidFill>
                    <a:srgbClr val="FFFFFF"/>
                  </a:solidFill>
                </a:uFill>
                <a:latin typeface="Arial"/>
              </a:rPr>
              <a:t>Click to edit the title text format</a:t>
            </a:r>
          </a:p>
        </p:txBody>
      </p:sp>
      <p:sp>
        <p:nvSpPr>
          <p:cNvPr id="6" name="PlaceHolder 2"/>
          <p:cNvSpPr>
            <a:spLocks noGrp="1"/>
          </p:cNvSpPr>
          <p:nvPr>
            <p:ph type="body"/>
          </p:nvPr>
        </p:nvSpPr>
        <p:spPr>
          <a:xfrm>
            <a:off x="504000" y="1769040"/>
            <a:ext cx="9071640" cy="4384440"/>
          </a:xfrm>
          <a:prstGeom prst="rect">
            <a:avLst/>
          </a:prstGeom>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strike="noStrike" spc="-1">
                <a:solidFill>
                  <a:srgbClr val="000000"/>
                </a:solidFill>
                <a:uFill>
                  <a:solidFill>
                    <a:srgbClr val="FFFFFF"/>
                  </a:solidFill>
                </a:uFill>
                <a:latin typeface="Arial"/>
              </a:rPr>
              <a:t>Seventh Outline Level</a:t>
            </a:r>
          </a:p>
        </p:txBody>
      </p:sp>
      <p:sp>
        <p:nvSpPr>
          <p:cNvPr id="2" name="PlaceHolder 3"/>
          <p:cNvSpPr>
            <a:spLocks noGrp="1"/>
          </p:cNvSpPr>
          <p:nvPr>
            <p:ph type="dt"/>
          </p:nvPr>
        </p:nvSpPr>
        <p:spPr>
          <a:xfrm>
            <a:off x="504000" y="6887160"/>
            <a:ext cx="2348280" cy="521280"/>
          </a:xfrm>
          <a:prstGeom prst="rect">
            <a:avLst/>
          </a:prstGeom>
        </p:spPr>
        <p:txBody>
          <a:bodyPr lIns="0" tIns="0" rIns="0" bIns="0"/>
          <a:lstStyle/>
          <a:p>
            <a:r>
              <a:rPr lang="en-US" sz="1400" strike="noStrike" spc="-1">
                <a:solidFill>
                  <a:srgbClr val="000000"/>
                </a:solidFill>
                <a:uFill>
                  <a:solidFill>
                    <a:srgbClr val="FFFFFF"/>
                  </a:solidFill>
                </a:uFill>
                <a:latin typeface="Times New Roman"/>
              </a:rPr>
              <a:t>&lt;date/time&gt;</a:t>
            </a:r>
          </a:p>
        </p:txBody>
      </p:sp>
      <p:sp>
        <p:nvSpPr>
          <p:cNvPr id="3" name="PlaceHolder 4"/>
          <p:cNvSpPr>
            <a:spLocks noGrp="1"/>
          </p:cNvSpPr>
          <p:nvPr>
            <p:ph type="ftr"/>
          </p:nvPr>
        </p:nvSpPr>
        <p:spPr>
          <a:xfrm>
            <a:off x="3447360" y="6887160"/>
            <a:ext cx="3195000" cy="521280"/>
          </a:xfrm>
          <a:prstGeom prst="rect">
            <a:avLst/>
          </a:prstGeom>
        </p:spPr>
        <p:txBody>
          <a:bodyPr lIns="0" tIns="0" rIns="0" bIns="0"/>
          <a:lstStyle/>
          <a:p>
            <a:pPr algn="ctr"/>
            <a:r>
              <a:rPr lang="en-US" sz="1400" strike="noStrike" spc="-1">
                <a:solidFill>
                  <a:srgbClr val="000000"/>
                </a:solidFill>
                <a:uFill>
                  <a:solidFill>
                    <a:srgbClr val="FFFFFF"/>
                  </a:solidFill>
                </a:uFill>
                <a:latin typeface="Times New Roman"/>
              </a:rPr>
              <a:t>&lt;footer&gt;</a:t>
            </a:r>
          </a:p>
        </p:txBody>
      </p:sp>
      <p:sp>
        <p:nvSpPr>
          <p:cNvPr id="4" name="PlaceHolder 5"/>
          <p:cNvSpPr>
            <a:spLocks noGrp="1"/>
          </p:cNvSpPr>
          <p:nvPr>
            <p:ph type="sldNum"/>
          </p:nvPr>
        </p:nvSpPr>
        <p:spPr>
          <a:xfrm>
            <a:off x="7227360" y="6887160"/>
            <a:ext cx="2348280" cy="521280"/>
          </a:xfrm>
          <a:prstGeom prst="rect">
            <a:avLst/>
          </a:prstGeom>
        </p:spPr>
        <p:txBody>
          <a:bodyPr lIns="0" tIns="0" rIns="0" bIns="0"/>
          <a:lstStyle/>
          <a:p>
            <a:pPr algn="r"/>
            <a:fld id="{85391877-133D-4A87-9807-52A447013770}" type="slidenum">
              <a:rPr lang="en-US" sz="1400" strike="noStrike" spc="-1">
                <a:solidFill>
                  <a:srgbClr val="000000"/>
                </a:solidFill>
                <a:uFill>
                  <a:solidFill>
                    <a:srgbClr val="FFFFFF"/>
                  </a:solidFill>
                </a:uFill>
                <a:latin typeface="Times New Roman"/>
              </a:rPr>
              <a:t>‹#›</a:t>
            </a:fld>
            <a:endParaRPr lang="en-US" sz="140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emf"/><Relationship Id="rId3"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wmf"/><Relationship Id="rId3" Type="http://schemas.openxmlformats.org/officeDocument/2006/relationships/image" Target="../media/image1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dirty="0">
                <a:solidFill>
                  <a:srgbClr val="000000"/>
                </a:solidFill>
                <a:uFill>
                  <a:solidFill>
                    <a:srgbClr val="FFFFFF"/>
                  </a:solidFill>
                </a:uFill>
                <a:latin typeface="Arial"/>
              </a:rPr>
              <a:t>Decoding Cognitive </a:t>
            </a:r>
            <a:r>
              <a:rPr lang="en-US" sz="4400" strike="noStrike" spc="-1" dirty="0" smtClean="0">
                <a:solidFill>
                  <a:srgbClr val="000000"/>
                </a:solidFill>
                <a:uFill>
                  <a:solidFill>
                    <a:srgbClr val="FFFFFF"/>
                  </a:solidFill>
                </a:uFill>
                <a:latin typeface="Arial"/>
              </a:rPr>
              <a:t>States for Therapy Applications</a:t>
            </a:r>
            <a:endParaRPr lang="en-US" sz="4400" strike="noStrike" spc="-1" dirty="0">
              <a:solidFill>
                <a:srgbClr val="000000"/>
              </a:solidFill>
              <a:uFill>
                <a:solidFill>
                  <a:srgbClr val="FFFFFF"/>
                </a:solidFill>
              </a:uFill>
              <a:latin typeface="Arial"/>
            </a:endParaRPr>
          </a:p>
        </p:txBody>
      </p:sp>
      <p:sp>
        <p:nvSpPr>
          <p:cNvPr id="40" name="TextShape 2"/>
          <p:cNvSpPr txBox="1"/>
          <p:nvPr/>
        </p:nvSpPr>
        <p:spPr>
          <a:xfrm>
            <a:off x="504000" y="1769040"/>
            <a:ext cx="9071640" cy="4384440"/>
          </a:xfrm>
          <a:prstGeom prst="rect">
            <a:avLst/>
          </a:prstGeom>
          <a:noFill/>
          <a:ln>
            <a:noFill/>
          </a:ln>
        </p:spPr>
        <p:txBody>
          <a:bodyPr lIns="0" tIns="0" rIns="0" bIns="0" anchor="ctr"/>
          <a:lstStyle/>
          <a:p>
            <a:pPr algn="ctr"/>
            <a:endParaRPr lang="en-US" sz="3200" strike="noStrike" spc="-1">
              <a:solidFill>
                <a:srgbClr val="000000"/>
              </a:solidFill>
              <a:uFill>
                <a:solidFill>
                  <a:srgbClr val="FFFFFF"/>
                </a:solidFill>
              </a:uFill>
              <a:latin typeface="Aria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fMRI or EEG?</a:t>
            </a:r>
          </a:p>
        </p:txBody>
      </p:sp>
      <p:sp>
        <p:nvSpPr>
          <p:cNvPr id="52"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endParaRPr lang="en-US" sz="2800" strike="noStrike" spc="-1" dirty="0">
              <a:solidFill>
                <a:srgbClr val="000000"/>
              </a:solidFill>
              <a:uFill>
                <a:solidFill>
                  <a:srgbClr val="FFFFFF"/>
                </a:solidFill>
              </a:uFill>
              <a:latin typeface="Arial"/>
            </a:endParaRPr>
          </a:p>
        </p:txBody>
      </p:sp>
      <p:sp>
        <p:nvSpPr>
          <p:cNvPr id="6" name="Title 5"/>
          <p:cNvSpPr>
            <a:spLocks noGrp="1"/>
          </p:cNvSpPr>
          <p:nvPr>
            <p:ph type="title"/>
          </p:nvPr>
        </p:nvSpPr>
        <p:spPr/>
        <p:txBody>
          <a:bodyPr/>
          <a:lstStyle/>
          <a:p>
            <a:endParaRPr lang="en-US" dirty="0"/>
          </a:p>
        </p:txBody>
      </p:sp>
      <p:sp>
        <p:nvSpPr>
          <p:cNvPr id="5" name="Text Placeholder 4"/>
          <p:cNvSpPr>
            <a:spLocks noGrp="1"/>
          </p:cNvSpPr>
          <p:nvPr>
            <p:ph type="subTitle"/>
          </p:nvPr>
        </p:nvSpPr>
        <p:spPr/>
        <p:txBody>
          <a:bodyPr/>
          <a:lstStyle/>
          <a:p>
            <a:pPr marL="432000" indent="-324000">
              <a:buClr>
                <a:srgbClr val="000000"/>
              </a:buClr>
              <a:buSzPct val="45000"/>
              <a:buFont typeface="Wingdings" charset="2"/>
              <a:buChar char=""/>
            </a:pPr>
            <a:r>
              <a:rPr lang="en-US" sz="2400" strike="noStrike" spc="-1" dirty="0" smtClean="0">
                <a:solidFill>
                  <a:srgbClr val="000000"/>
                </a:solidFill>
                <a:uFill>
                  <a:solidFill>
                    <a:srgbClr val="FFFFFF"/>
                  </a:solidFill>
                </a:uFill>
                <a:latin typeface="Arial"/>
              </a:rPr>
              <a:t>EEG is considerably cheaper than fMRI which makes it attractive for therapy applications</a:t>
            </a:r>
          </a:p>
          <a:p>
            <a:pPr marL="432000" indent="-324000">
              <a:buClr>
                <a:srgbClr val="000000"/>
              </a:buClr>
              <a:buSzPct val="45000"/>
              <a:buFont typeface="Wingdings" charset="2"/>
              <a:buChar char=""/>
            </a:pPr>
            <a:r>
              <a:rPr lang="en-US" sz="2400" strike="noStrike" spc="-1" dirty="0" smtClean="0">
                <a:solidFill>
                  <a:srgbClr val="000000"/>
                </a:solidFill>
                <a:uFill>
                  <a:solidFill>
                    <a:srgbClr val="FFFFFF"/>
                  </a:solidFill>
                </a:uFill>
                <a:latin typeface="Arial"/>
              </a:rPr>
              <a:t>Want to be able to leverage more data and translate to neuroscience</a:t>
            </a:r>
          </a:p>
          <a:p>
            <a:pPr marL="864000" lvl="1" indent="-324000">
              <a:buClr>
                <a:srgbClr val="000000"/>
              </a:buClr>
              <a:buSzPct val="75000"/>
              <a:buFont typeface="Symbol" charset="2"/>
              <a:buChar char=""/>
            </a:pPr>
            <a:r>
              <a:rPr lang="en-US" sz="2400" strike="noStrike" spc="-1" dirty="0" smtClean="0">
                <a:solidFill>
                  <a:srgbClr val="000000"/>
                </a:solidFill>
                <a:uFill>
                  <a:solidFill>
                    <a:srgbClr val="FFFFFF"/>
                  </a:solidFill>
                </a:uFill>
                <a:latin typeface="Arial"/>
              </a:rPr>
              <a:t>fMRI has larger existing public datasets that can be reasonably combined</a:t>
            </a:r>
          </a:p>
          <a:p>
            <a:pPr marL="864000" lvl="1" indent="-324000">
              <a:buClr>
                <a:srgbClr val="000000"/>
              </a:buClr>
              <a:buSzPct val="75000"/>
              <a:buFont typeface="Symbol" charset="2"/>
              <a:buChar char=""/>
            </a:pPr>
            <a:r>
              <a:rPr lang="en-US" sz="2400" strike="noStrike" spc="-1" dirty="0" smtClean="0">
                <a:solidFill>
                  <a:srgbClr val="000000"/>
                </a:solidFill>
                <a:uFill>
                  <a:solidFill>
                    <a:srgbClr val="FFFFFF"/>
                  </a:solidFill>
                </a:uFill>
                <a:latin typeface="Arial"/>
              </a:rPr>
              <a:t>The higher spatial resolution of fMRI and the difficulty of the inverse problem in EEG means registering  datasets together is much easier in fMRI</a:t>
            </a:r>
          </a:p>
          <a:p>
            <a:pPr marL="864000" lvl="1" indent="-324000">
              <a:buClr>
                <a:srgbClr val="000000"/>
              </a:buClr>
              <a:buSzPct val="75000"/>
              <a:buFont typeface="Symbol" charset="2"/>
              <a:buChar char=""/>
            </a:pPr>
            <a:r>
              <a:rPr lang="en-US" sz="2400" strike="noStrike" spc="-1" dirty="0" smtClean="0">
                <a:solidFill>
                  <a:srgbClr val="000000"/>
                </a:solidFill>
                <a:uFill>
                  <a:solidFill>
                    <a:srgbClr val="FFFFFF"/>
                  </a:solidFill>
                </a:uFill>
                <a:latin typeface="Arial"/>
              </a:rPr>
              <a:t>Many existing neuroscience meta-studies that already leverage this advantage (refs)</a:t>
            </a:r>
          </a:p>
          <a:p>
            <a:pPr marL="432000" indent="-324000">
              <a:buClr>
                <a:srgbClr val="000000"/>
              </a:buClr>
              <a:buSzPct val="45000"/>
              <a:buFont typeface="Wingdings" charset="2"/>
              <a:buChar char=""/>
            </a:pPr>
            <a:r>
              <a:rPr lang="en-US" sz="2400" strike="noStrike" spc="-1" dirty="0" smtClean="0">
                <a:solidFill>
                  <a:srgbClr val="000000"/>
                </a:solidFill>
                <a:uFill>
                  <a:solidFill>
                    <a:srgbClr val="FFFFFF"/>
                  </a:solidFill>
                </a:uFill>
                <a:latin typeface="Arial"/>
              </a:rPr>
              <a:t>Can eventually translate models to EEG using simultaneous fMRI/EEG recordings (ref)</a:t>
            </a:r>
          </a:p>
          <a:p>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dirty="0" smtClean="0">
                <a:solidFill>
                  <a:srgbClr val="000000"/>
                </a:solidFill>
                <a:uFill>
                  <a:solidFill>
                    <a:srgbClr val="FFFFFF"/>
                  </a:solidFill>
                </a:uFill>
                <a:latin typeface="Arial"/>
              </a:rPr>
              <a:t>Constraints</a:t>
            </a:r>
            <a:endParaRPr lang="en-US" sz="4400" strike="noStrike" spc="-1" dirty="0">
              <a:solidFill>
                <a:srgbClr val="000000"/>
              </a:solidFill>
              <a:uFill>
                <a:solidFill>
                  <a:srgbClr val="FFFFFF"/>
                </a:solidFill>
              </a:uFill>
              <a:latin typeface="Arial"/>
            </a:endParaRPr>
          </a:p>
        </p:txBody>
      </p:sp>
      <p:sp>
        <p:nvSpPr>
          <p:cNvPr id="54"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Subject cannot move </a:t>
            </a:r>
            <a:endParaRPr lang="en-US" sz="3200" strike="noStrike" spc="-1" dirty="0" smtClean="0">
              <a:solidFill>
                <a:srgbClr val="000000"/>
              </a:solidFill>
              <a:uFill>
                <a:solidFill>
                  <a:srgbClr val="FFFFFF"/>
                </a:solidFill>
              </a:uFill>
              <a:latin typeface="Arial"/>
            </a:endParaRPr>
          </a:p>
          <a:p>
            <a:pPr marL="889200" lvl="1" indent="-324000">
              <a:buClr>
                <a:srgbClr val="000000"/>
              </a:buClr>
              <a:buSzPct val="45000"/>
              <a:buFont typeface="Wingdings" charset="2"/>
              <a:buChar char=""/>
            </a:pPr>
            <a:r>
              <a:rPr lang="en-US" sz="2800" strike="noStrike" spc="-1" dirty="0" smtClean="0">
                <a:solidFill>
                  <a:srgbClr val="000000"/>
                </a:solidFill>
                <a:uFill>
                  <a:solidFill>
                    <a:srgbClr val="FFFFFF"/>
                  </a:solidFill>
                </a:uFill>
                <a:latin typeface="Arial"/>
              </a:rPr>
              <a:t>Focus </a:t>
            </a:r>
            <a:r>
              <a:rPr lang="en-US" sz="2800" strike="noStrike" spc="-1" dirty="0">
                <a:solidFill>
                  <a:srgbClr val="000000"/>
                </a:solidFill>
                <a:uFill>
                  <a:solidFill>
                    <a:srgbClr val="FFFFFF"/>
                  </a:solidFill>
                </a:uFill>
                <a:latin typeface="Arial"/>
              </a:rPr>
              <a:t>on virtual reality training/</a:t>
            </a:r>
            <a:r>
              <a:rPr lang="en-US" sz="2800" strike="noStrike" spc="-1" dirty="0" smtClean="0">
                <a:solidFill>
                  <a:srgbClr val="000000"/>
                </a:solidFill>
                <a:uFill>
                  <a:solidFill>
                    <a:srgbClr val="FFFFFF"/>
                  </a:solidFill>
                </a:uFill>
                <a:latin typeface="Arial"/>
              </a:rPr>
              <a:t>therapy</a:t>
            </a:r>
          </a:p>
          <a:p>
            <a:pPr marL="432000" indent="-324000">
              <a:buClr>
                <a:srgbClr val="000000"/>
              </a:buClr>
              <a:buSzPct val="45000"/>
              <a:buFont typeface="Wingdings" charset="2"/>
              <a:buChar char=""/>
            </a:pPr>
            <a:r>
              <a:rPr lang="en-US" sz="2800" spc="-1" dirty="0" smtClean="0">
                <a:solidFill>
                  <a:srgbClr val="000000"/>
                </a:solidFill>
                <a:uFill>
                  <a:solidFill>
                    <a:srgbClr val="FFFFFF"/>
                  </a:solidFill>
                </a:uFill>
                <a:latin typeface="Arial"/>
              </a:rPr>
              <a:t>Scanning is expensive</a:t>
            </a:r>
            <a:endParaRPr lang="en-US" sz="2800" strike="noStrike" spc="-1" dirty="0">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US" sz="2800" strike="noStrike" spc="-1" dirty="0">
                <a:solidFill>
                  <a:srgbClr val="000000"/>
                </a:solidFill>
                <a:uFill>
                  <a:solidFill>
                    <a:srgbClr val="FFFFFF"/>
                  </a:solidFill>
                </a:uFill>
                <a:latin typeface="Arial"/>
              </a:rPr>
              <a:t>Want to minimize time in scanner</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Curse </a:t>
            </a:r>
            <a:r>
              <a:rPr lang="en-US" sz="3200" strike="noStrike" spc="-1" dirty="0">
                <a:solidFill>
                  <a:srgbClr val="000000"/>
                </a:solidFill>
                <a:uFill>
                  <a:solidFill>
                    <a:srgbClr val="FFFFFF"/>
                  </a:solidFill>
                </a:uFill>
                <a:latin typeface="Arial"/>
              </a:rPr>
              <a:t>of dimensionality </a:t>
            </a:r>
            <a:endParaRPr lang="en-US" sz="3200" strike="noStrike" spc="-1" dirty="0" smtClean="0">
              <a:solidFill>
                <a:srgbClr val="000000"/>
              </a:solidFill>
              <a:uFill>
                <a:solidFill>
                  <a:srgbClr val="FFFFFF"/>
                </a:solidFill>
              </a:uFill>
              <a:latin typeface="Arial"/>
            </a:endParaRPr>
          </a:p>
          <a:p>
            <a:pPr marL="889200" lvl="1" indent="-324000">
              <a:buClr>
                <a:srgbClr val="000000"/>
              </a:buClr>
              <a:buSzPct val="45000"/>
              <a:buFont typeface="Wingdings" charset="2"/>
              <a:buChar char=""/>
            </a:pPr>
            <a:r>
              <a:rPr lang="en-US" sz="2800" strike="noStrike" spc="-1" dirty="0" smtClean="0">
                <a:solidFill>
                  <a:srgbClr val="000000"/>
                </a:solidFill>
                <a:uFill>
                  <a:solidFill>
                    <a:srgbClr val="FFFFFF"/>
                  </a:solidFill>
                </a:uFill>
                <a:latin typeface="Arial"/>
              </a:rPr>
              <a:t>Dimensionality of data much larger than the number of samples collected in a single session</a:t>
            </a:r>
            <a:endParaRPr lang="en-US" sz="2800" strike="noStrike" spc="-1" dirty="0">
              <a:solidFill>
                <a:srgbClr val="000000"/>
              </a:solidFill>
              <a:uFill>
                <a:solidFill>
                  <a:srgbClr val="FFFFFF"/>
                </a:solidFill>
              </a:uFill>
              <a:latin typeface="Aria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Objectives</a:t>
            </a:r>
          </a:p>
        </p:txBody>
      </p:sp>
      <p:sp>
        <p:nvSpPr>
          <p:cNvPr id="56"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Build realistic virtual environment</a:t>
            </a:r>
          </a:p>
          <a:p>
            <a:pPr marL="889200" lvl="1"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Virtual reality therapies are uniquely well suited to fMRI </a:t>
            </a:r>
            <a:r>
              <a:rPr lang="en-US" sz="3200" spc="-1" dirty="0" err="1" smtClean="0">
                <a:solidFill>
                  <a:srgbClr val="000000"/>
                </a:solidFill>
                <a:uFill>
                  <a:solidFill>
                    <a:srgbClr val="FFFFFF"/>
                  </a:solidFill>
                </a:uFill>
                <a:latin typeface="Arial"/>
              </a:rPr>
              <a:t>neuro</a:t>
            </a:r>
            <a:r>
              <a:rPr lang="en-US" sz="3200" spc="-1" dirty="0" smtClean="0">
                <a:solidFill>
                  <a:srgbClr val="000000"/>
                </a:solidFill>
                <a:uFill>
                  <a:solidFill>
                    <a:srgbClr val="FFFFFF"/>
                  </a:solidFill>
                </a:uFill>
                <a:latin typeface="Arial"/>
              </a:rPr>
              <a:t>-feedback</a:t>
            </a:r>
          </a:p>
          <a:p>
            <a:pPr marL="889200" lvl="1"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We must ensure that our decoding methods function in such an environment</a:t>
            </a:r>
            <a:endParaRPr lang="en-US" sz="3200" strike="noStrike" spc="-1" dirty="0" smtClean="0">
              <a:solidFill>
                <a:srgbClr val="000000"/>
              </a:solidFill>
              <a:uFill>
                <a:solidFill>
                  <a:srgbClr val="FFFFFF"/>
                </a:solidFill>
              </a:uFill>
              <a:latin typeface="Arial"/>
            </a:endParaRPr>
          </a:p>
        </p:txBody>
      </p:sp>
    </p:spTree>
    <p:extLst>
      <p:ext uri="{BB962C8B-B14F-4D97-AF65-F5344CB8AC3E}">
        <p14:creationId xmlns:p14="http://schemas.microsoft.com/office/powerpoint/2010/main" val="2372398998"/>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Objectives</a:t>
            </a:r>
          </a:p>
        </p:txBody>
      </p:sp>
      <p:sp>
        <p:nvSpPr>
          <p:cNvPr id="56"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Build realistic virtual environment</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Maximize </a:t>
            </a:r>
            <a:r>
              <a:rPr lang="en-US" sz="3200" strike="noStrike" spc="-1" dirty="0">
                <a:solidFill>
                  <a:srgbClr val="000000"/>
                </a:solidFill>
                <a:uFill>
                  <a:solidFill>
                    <a:srgbClr val="FFFFFF"/>
                  </a:solidFill>
                </a:uFill>
                <a:latin typeface="Arial"/>
              </a:rPr>
              <a:t>decoding </a:t>
            </a:r>
            <a:r>
              <a:rPr lang="en-US" sz="3200" strike="noStrike" spc="-1" dirty="0" smtClean="0">
                <a:solidFill>
                  <a:srgbClr val="000000"/>
                </a:solidFill>
                <a:uFill>
                  <a:solidFill>
                    <a:srgbClr val="FFFFFF"/>
                  </a:solidFill>
                </a:uFill>
                <a:latin typeface="Arial"/>
              </a:rPr>
              <a:t>accuracy</a:t>
            </a:r>
          </a:p>
          <a:p>
            <a:pPr marL="889200" lvl="1"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If therapeutic decisions are going to rely on the results we must ensure they are as accurate as possible for the safety of the patient</a:t>
            </a:r>
          </a:p>
          <a:p>
            <a:pPr marL="889200" lvl="1"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Inaccurate </a:t>
            </a:r>
            <a:r>
              <a:rPr lang="en-US" sz="3200" spc="-1" dirty="0" err="1" smtClean="0">
                <a:solidFill>
                  <a:srgbClr val="000000"/>
                </a:solidFill>
                <a:uFill>
                  <a:solidFill>
                    <a:srgbClr val="FFFFFF"/>
                  </a:solidFill>
                </a:uFill>
                <a:latin typeface="Arial"/>
              </a:rPr>
              <a:t>neuro</a:t>
            </a:r>
            <a:r>
              <a:rPr lang="en-US" sz="3200" spc="-1" dirty="0" smtClean="0">
                <a:solidFill>
                  <a:srgbClr val="000000"/>
                </a:solidFill>
                <a:uFill>
                  <a:solidFill>
                    <a:srgbClr val="FFFFFF"/>
                  </a:solidFill>
                </a:uFill>
                <a:latin typeface="Arial"/>
              </a:rPr>
              <a:t>-feedback can do more harm than good if the patient incorrectly associates with the wrong states</a:t>
            </a:r>
            <a:endParaRPr lang="en-US" sz="320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13451672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Objectives</a:t>
            </a:r>
          </a:p>
        </p:txBody>
      </p:sp>
      <p:sp>
        <p:nvSpPr>
          <p:cNvPr id="56"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Build realistic virtual environment</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Maximize </a:t>
            </a:r>
            <a:r>
              <a:rPr lang="en-US" sz="3200" strike="noStrike" spc="-1" dirty="0">
                <a:solidFill>
                  <a:srgbClr val="000000"/>
                </a:solidFill>
                <a:uFill>
                  <a:solidFill>
                    <a:srgbClr val="FFFFFF"/>
                  </a:solidFill>
                </a:uFill>
                <a:latin typeface="Arial"/>
              </a:rPr>
              <a:t>decoding </a:t>
            </a:r>
            <a:r>
              <a:rPr lang="en-US" sz="3200" strike="noStrike" spc="-1" dirty="0" smtClean="0">
                <a:solidFill>
                  <a:srgbClr val="000000"/>
                </a:solidFill>
                <a:uFill>
                  <a:solidFill>
                    <a:srgbClr val="FFFFFF"/>
                  </a:solidFill>
                </a:uFill>
                <a:latin typeface="Arial"/>
              </a:rPr>
              <a:t>accuracy</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Run </a:t>
            </a:r>
            <a:r>
              <a:rPr lang="en-US" sz="3200" strike="noStrike" spc="-1" dirty="0">
                <a:solidFill>
                  <a:srgbClr val="000000"/>
                </a:solidFill>
                <a:uFill>
                  <a:solidFill>
                    <a:srgbClr val="FFFFFF"/>
                  </a:solidFill>
                </a:uFill>
                <a:latin typeface="Arial"/>
              </a:rPr>
              <a:t>in real-</a:t>
            </a:r>
            <a:r>
              <a:rPr lang="en-US" sz="3200" strike="noStrike" spc="-1" dirty="0" smtClean="0">
                <a:solidFill>
                  <a:srgbClr val="000000"/>
                </a:solidFill>
                <a:uFill>
                  <a:solidFill>
                    <a:srgbClr val="FFFFFF"/>
                  </a:solidFill>
                </a:uFill>
                <a:latin typeface="Arial"/>
              </a:rPr>
              <a:t>time</a:t>
            </a:r>
          </a:p>
          <a:p>
            <a:pPr marL="889200" lvl="1"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To be effective in </a:t>
            </a:r>
            <a:r>
              <a:rPr lang="en-US" sz="3200" spc="-1" dirty="0" err="1" smtClean="0">
                <a:solidFill>
                  <a:srgbClr val="000000"/>
                </a:solidFill>
                <a:uFill>
                  <a:solidFill>
                    <a:srgbClr val="FFFFFF"/>
                  </a:solidFill>
                </a:uFill>
                <a:latin typeface="Arial"/>
              </a:rPr>
              <a:t>neuro</a:t>
            </a:r>
            <a:r>
              <a:rPr lang="en-US" sz="3200" spc="-1" dirty="0" smtClean="0">
                <a:solidFill>
                  <a:srgbClr val="000000"/>
                </a:solidFill>
                <a:uFill>
                  <a:solidFill>
                    <a:srgbClr val="FFFFFF"/>
                  </a:solidFill>
                </a:uFill>
                <a:latin typeface="Arial"/>
              </a:rPr>
              <a:t>-feedback therapies we must be able to decode states in real-time</a:t>
            </a:r>
            <a:endParaRPr lang="en-US" sz="320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13451672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Objectives</a:t>
            </a:r>
          </a:p>
        </p:txBody>
      </p:sp>
      <p:sp>
        <p:nvSpPr>
          <p:cNvPr id="56"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Build realistic virtual environment</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Maximize </a:t>
            </a:r>
            <a:r>
              <a:rPr lang="en-US" sz="3200" strike="noStrike" spc="-1" dirty="0">
                <a:solidFill>
                  <a:srgbClr val="000000"/>
                </a:solidFill>
                <a:uFill>
                  <a:solidFill>
                    <a:srgbClr val="FFFFFF"/>
                  </a:solidFill>
                </a:uFill>
                <a:latin typeface="Arial"/>
              </a:rPr>
              <a:t>decoding </a:t>
            </a:r>
            <a:r>
              <a:rPr lang="en-US" sz="3200" strike="noStrike" spc="-1" dirty="0" smtClean="0">
                <a:solidFill>
                  <a:srgbClr val="000000"/>
                </a:solidFill>
                <a:uFill>
                  <a:solidFill>
                    <a:srgbClr val="FFFFFF"/>
                  </a:solidFill>
                </a:uFill>
                <a:latin typeface="Arial"/>
              </a:rPr>
              <a:t>accuracy</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Run </a:t>
            </a:r>
            <a:r>
              <a:rPr lang="en-US" sz="3200" strike="noStrike" spc="-1" dirty="0">
                <a:solidFill>
                  <a:srgbClr val="000000"/>
                </a:solidFill>
                <a:uFill>
                  <a:solidFill>
                    <a:srgbClr val="FFFFFF"/>
                  </a:solidFill>
                </a:uFill>
                <a:latin typeface="Arial"/>
              </a:rPr>
              <a:t>in real-</a:t>
            </a:r>
            <a:r>
              <a:rPr lang="en-US" sz="3200" strike="noStrike" spc="-1" dirty="0" smtClean="0">
                <a:solidFill>
                  <a:srgbClr val="000000"/>
                </a:solidFill>
                <a:uFill>
                  <a:solidFill>
                    <a:srgbClr val="FFFFFF"/>
                  </a:solidFill>
                </a:uFill>
                <a:latin typeface="Arial"/>
              </a:rPr>
              <a:t>time</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Visualize </a:t>
            </a:r>
            <a:r>
              <a:rPr lang="en-US" sz="3200" strike="noStrike" spc="-1" dirty="0">
                <a:solidFill>
                  <a:srgbClr val="000000"/>
                </a:solidFill>
                <a:uFill>
                  <a:solidFill>
                    <a:srgbClr val="FFFFFF"/>
                  </a:solidFill>
                </a:uFill>
                <a:latin typeface="Arial"/>
              </a:rPr>
              <a:t>models in the </a:t>
            </a:r>
            <a:r>
              <a:rPr lang="en-US" sz="3200" strike="noStrike" spc="-1" dirty="0" smtClean="0">
                <a:solidFill>
                  <a:srgbClr val="000000"/>
                </a:solidFill>
                <a:uFill>
                  <a:solidFill>
                    <a:srgbClr val="FFFFFF"/>
                  </a:solidFill>
                </a:uFill>
                <a:latin typeface="Arial"/>
              </a:rPr>
              <a:t>brain</a:t>
            </a:r>
          </a:p>
          <a:p>
            <a:pPr marL="889200" lvl="1"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Valuable for exploratory analysis and generating neuroscience hypotheses</a:t>
            </a:r>
            <a:endParaRPr lang="en-US" sz="320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13451672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Objectives</a:t>
            </a:r>
          </a:p>
        </p:txBody>
      </p:sp>
      <p:sp>
        <p:nvSpPr>
          <p:cNvPr id="56"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b="1" strike="noStrike" spc="-1" dirty="0" smtClean="0">
                <a:solidFill>
                  <a:srgbClr val="000000"/>
                </a:solidFill>
                <a:uFill>
                  <a:solidFill>
                    <a:srgbClr val="FFFFFF"/>
                  </a:solidFill>
                </a:uFill>
                <a:latin typeface="Arial"/>
              </a:rPr>
              <a:t>Build realistic virtual environment</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Maximize </a:t>
            </a:r>
            <a:r>
              <a:rPr lang="en-US" sz="3200" strike="noStrike" spc="-1" dirty="0">
                <a:solidFill>
                  <a:srgbClr val="000000"/>
                </a:solidFill>
                <a:uFill>
                  <a:solidFill>
                    <a:srgbClr val="FFFFFF"/>
                  </a:solidFill>
                </a:uFill>
                <a:latin typeface="Arial"/>
              </a:rPr>
              <a:t>decoding accuracy</a:t>
            </a:r>
          </a:p>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Run in real-time</a:t>
            </a:r>
          </a:p>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Visualize models in the brain</a:t>
            </a: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Environments and Stimuli for fMRI</a:t>
            </a:r>
            <a:endParaRPr lang="en-US" dirty="0"/>
          </a:p>
        </p:txBody>
      </p:sp>
      <p:sp>
        <p:nvSpPr>
          <p:cNvPr id="3" name="Text Placeholder 2"/>
          <p:cNvSpPr>
            <a:spLocks noGrp="1"/>
          </p:cNvSpPr>
          <p:nvPr>
            <p:ph type="body"/>
          </p:nvPr>
        </p:nvSpPr>
        <p:spPr/>
        <p:txBody>
          <a:bodyPr/>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Build virtual environment and stimuli for testing</a:t>
            </a:r>
          </a:p>
          <a:p>
            <a:pPr marL="864000" lvl="1" indent="-324000">
              <a:buClr>
                <a:srgbClr val="000000"/>
              </a:buClr>
              <a:buSzPct val="75000"/>
              <a:buFont typeface="Symbol" charset="2"/>
              <a:buChar char=""/>
            </a:pPr>
            <a:r>
              <a:rPr lang="en-US" sz="2800" strike="noStrike" spc="-1" dirty="0" smtClean="0">
                <a:solidFill>
                  <a:srgbClr val="000000"/>
                </a:solidFill>
                <a:uFill>
                  <a:solidFill>
                    <a:srgbClr val="FFFFFF"/>
                  </a:solidFill>
                </a:uFill>
                <a:latin typeface="Arial"/>
              </a:rPr>
              <a:t>Intended to be visually similar to environments used in current virtual reality PTSD exposure therapies</a:t>
            </a:r>
          </a:p>
          <a:p>
            <a:pPr marL="864000" lvl="1" indent="-324000">
              <a:buClr>
                <a:srgbClr val="000000"/>
              </a:buClr>
              <a:buSzPct val="75000"/>
              <a:buFont typeface="Symbol" charset="2"/>
              <a:buChar char=""/>
            </a:pPr>
            <a:r>
              <a:rPr lang="en-US" sz="2800" strike="noStrike" spc="-1" dirty="0" smtClean="0">
                <a:solidFill>
                  <a:srgbClr val="000000"/>
                </a:solidFill>
                <a:uFill>
                  <a:solidFill>
                    <a:srgbClr val="FFFFFF"/>
                  </a:solidFill>
                </a:uFill>
                <a:latin typeface="Arial"/>
              </a:rPr>
              <a:t>Build stimuli within this virtual environment to test decoding methods</a:t>
            </a:r>
          </a:p>
          <a:p>
            <a:pPr marL="864000" lvl="1" indent="-324000">
              <a:buClr>
                <a:srgbClr val="000000"/>
              </a:buClr>
              <a:buSzPct val="75000"/>
              <a:buFont typeface="Symbol" charset="2"/>
              <a:buChar char=""/>
            </a:pPr>
            <a:r>
              <a:rPr lang="en-US" sz="2800" strike="noStrike" spc="-1" dirty="0" smtClean="0">
                <a:solidFill>
                  <a:srgbClr val="000000"/>
                </a:solidFill>
                <a:uFill>
                  <a:solidFill>
                    <a:srgbClr val="FFFFFF"/>
                  </a:solidFill>
                </a:uFill>
                <a:latin typeface="Arial"/>
              </a:rPr>
              <a:t>Develop video processing techniques to minimize low level contrast variations in real-time</a:t>
            </a:r>
          </a:p>
          <a:p>
            <a:endParaRPr lang="en-US" dirty="0"/>
          </a:p>
        </p:txBody>
      </p:sp>
    </p:spTree>
    <p:extLst>
      <p:ext uri="{BB962C8B-B14F-4D97-AF65-F5344CB8AC3E}">
        <p14:creationId xmlns:p14="http://schemas.microsoft.com/office/powerpoint/2010/main" val="324856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Virtual Environment V.1</a:t>
            </a:r>
          </a:p>
        </p:txBody>
      </p:sp>
      <p:sp>
        <p:nvSpPr>
          <p:cNvPr id="74"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Decoding number of characters</a:t>
            </a:r>
          </a:p>
        </p:txBody>
      </p:sp>
      <p:pic>
        <p:nvPicPr>
          <p:cNvPr id="75" name="Picture 74"/>
          <p:cNvPicPr/>
          <p:nvPr/>
        </p:nvPicPr>
        <p:blipFill>
          <a:blip r:embed="rId2"/>
          <a:stretch/>
        </p:blipFill>
        <p:spPr>
          <a:xfrm>
            <a:off x="914400" y="3185640"/>
            <a:ext cx="3676320" cy="2849400"/>
          </a:xfrm>
          <a:prstGeom prst="rect">
            <a:avLst/>
          </a:prstGeom>
          <a:ln>
            <a:noFill/>
          </a:ln>
        </p:spPr>
      </p:pic>
      <p:pic>
        <p:nvPicPr>
          <p:cNvPr id="76" name="Picture 75"/>
          <p:cNvPicPr/>
          <p:nvPr/>
        </p:nvPicPr>
        <p:blipFill>
          <a:blip r:embed="rId3"/>
          <a:stretch/>
        </p:blipFill>
        <p:spPr>
          <a:xfrm>
            <a:off x="5394960" y="3198240"/>
            <a:ext cx="3659760" cy="28368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Virtual Environment V.2</a:t>
            </a:r>
          </a:p>
        </p:txBody>
      </p:sp>
      <p:sp>
        <p:nvSpPr>
          <p:cNvPr id="78"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Decoding performance at weapon detection task</a:t>
            </a:r>
          </a:p>
        </p:txBody>
      </p:sp>
      <p:pic>
        <p:nvPicPr>
          <p:cNvPr id="79" name="Picture 78"/>
          <p:cNvPicPr/>
          <p:nvPr/>
        </p:nvPicPr>
        <p:blipFill>
          <a:blip r:embed="rId2"/>
          <a:stretch/>
        </p:blipFill>
        <p:spPr>
          <a:xfrm>
            <a:off x="2407320" y="2697120"/>
            <a:ext cx="5182200" cy="38865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dirty="0" smtClean="0">
                <a:solidFill>
                  <a:srgbClr val="000000"/>
                </a:solidFill>
                <a:uFill>
                  <a:solidFill>
                    <a:srgbClr val="FFFFFF"/>
                  </a:solidFill>
                </a:uFill>
                <a:latin typeface="Arial"/>
              </a:rPr>
              <a:t>Why is it important?</a:t>
            </a:r>
            <a:endParaRPr lang="en-US" sz="4400" strike="noStrike" spc="-1" dirty="0">
              <a:solidFill>
                <a:srgbClr val="000000"/>
              </a:solidFill>
              <a:uFill>
                <a:solidFill>
                  <a:srgbClr val="FFFFFF"/>
                </a:solidFill>
              </a:uFill>
              <a:latin typeface="Arial"/>
            </a:endParaRPr>
          </a:p>
        </p:txBody>
      </p:sp>
      <p:sp>
        <p:nvSpPr>
          <p:cNvPr id="42"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“The National Institute of Mental Health (NIMH) conservatively estimates the total costs associated with serious mental illness, those disorders that are severely debilitating and affect about 6 percent of the adult population, to be in excess of $300 billion per year”</a:t>
            </a:r>
          </a:p>
        </p:txBody>
      </p:sp>
      <p:sp>
        <p:nvSpPr>
          <p:cNvPr id="2" name="TextBox 1"/>
          <p:cNvSpPr txBox="1"/>
          <p:nvPr/>
        </p:nvSpPr>
        <p:spPr>
          <a:xfrm>
            <a:off x="3966018" y="7114988"/>
            <a:ext cx="5609622" cy="230832"/>
          </a:xfrm>
          <a:prstGeom prst="rect">
            <a:avLst/>
          </a:prstGeom>
          <a:noFill/>
        </p:spPr>
        <p:txBody>
          <a:bodyPr wrap="none" rtlCol="0">
            <a:spAutoFit/>
          </a:bodyPr>
          <a:lstStyle/>
          <a:p>
            <a:r>
              <a:rPr lang="en-US" sz="900" dirty="0" err="1" smtClean="0"/>
              <a:t>Insel</a:t>
            </a:r>
            <a:r>
              <a:rPr lang="en-US" sz="900" dirty="0" smtClean="0"/>
              <a:t> TR. Assessing the economic cost of serious mental illness. </a:t>
            </a:r>
            <a:r>
              <a:rPr lang="en-US" sz="900" i="1" dirty="0" smtClean="0"/>
              <a:t>Am J Psychiatry</a:t>
            </a:r>
            <a:r>
              <a:rPr lang="en-US" sz="900" dirty="0" smtClean="0"/>
              <a:t>. 2008 Jun; 165(6):663-5.</a:t>
            </a:r>
            <a:endParaRPr lang="en-US" sz="9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low-level contrast adjustment</a:t>
            </a:r>
            <a:endParaRPr lang="en-US" dirty="0"/>
          </a:p>
        </p:txBody>
      </p:sp>
      <p:sp>
        <p:nvSpPr>
          <p:cNvPr id="3" name="Text Placeholder 2"/>
          <p:cNvSpPr>
            <a:spLocks noGrp="1"/>
          </p:cNvSpPr>
          <p:nvPr>
            <p:ph type="body"/>
          </p:nvPr>
        </p:nvSpPr>
        <p:spPr/>
        <p:txBody>
          <a:bodyPr/>
          <a:lstStyle/>
          <a:p>
            <a:endParaRPr lang="en-US"/>
          </a:p>
        </p:txBody>
      </p:sp>
    </p:spTree>
    <p:extLst>
      <p:ext uri="{BB962C8B-B14F-4D97-AF65-F5344CB8AC3E}">
        <p14:creationId xmlns:p14="http://schemas.microsoft.com/office/powerpoint/2010/main" val="1879225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Objectives</a:t>
            </a:r>
          </a:p>
        </p:txBody>
      </p:sp>
      <p:sp>
        <p:nvSpPr>
          <p:cNvPr id="56"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Build realistic virtual environment</a:t>
            </a:r>
          </a:p>
          <a:p>
            <a:pPr marL="432000" indent="-324000">
              <a:buClr>
                <a:srgbClr val="000000"/>
              </a:buClr>
              <a:buSzPct val="45000"/>
              <a:buFont typeface="Wingdings" charset="2"/>
              <a:buChar char=""/>
            </a:pPr>
            <a:r>
              <a:rPr lang="en-US" sz="3200" b="1" strike="noStrike" spc="-1" dirty="0" smtClean="0">
                <a:solidFill>
                  <a:srgbClr val="000000"/>
                </a:solidFill>
                <a:uFill>
                  <a:solidFill>
                    <a:srgbClr val="FFFFFF"/>
                  </a:solidFill>
                </a:uFill>
                <a:latin typeface="Arial"/>
              </a:rPr>
              <a:t>Maximize </a:t>
            </a:r>
            <a:r>
              <a:rPr lang="en-US" sz="3200" b="1" strike="noStrike" spc="-1" dirty="0">
                <a:solidFill>
                  <a:srgbClr val="000000"/>
                </a:solidFill>
                <a:uFill>
                  <a:solidFill>
                    <a:srgbClr val="FFFFFF"/>
                  </a:solidFill>
                </a:uFill>
                <a:latin typeface="Arial"/>
              </a:rPr>
              <a:t>decoding accuracy</a:t>
            </a:r>
          </a:p>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Run in real-time</a:t>
            </a:r>
          </a:p>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Visualize models in the brain</a:t>
            </a:r>
          </a:p>
        </p:txBody>
      </p:sp>
    </p:spTree>
    <p:extLst>
      <p:ext uri="{BB962C8B-B14F-4D97-AF65-F5344CB8AC3E}">
        <p14:creationId xmlns:p14="http://schemas.microsoft.com/office/powerpoint/2010/main" val="398666344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Decoding Background</a:t>
            </a:r>
          </a:p>
        </p:txBody>
      </p:sp>
      <p:sp>
        <p:nvSpPr>
          <p:cNvPr id="58"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Many examples of cognitive states</a:t>
            </a:r>
          </a:p>
          <a:p>
            <a:pPr marL="864000" lvl="1" indent="-324000">
              <a:buClr>
                <a:srgbClr val="000000"/>
              </a:buClr>
              <a:buSzPct val="75000"/>
              <a:buFont typeface="Symbol" charset="2"/>
              <a:buChar char=""/>
            </a:pPr>
            <a:r>
              <a:rPr lang="en-US" sz="2800" strike="noStrike" spc="-1" dirty="0">
                <a:solidFill>
                  <a:srgbClr val="000000"/>
                </a:solidFill>
                <a:uFill>
                  <a:solidFill>
                    <a:srgbClr val="FFFFFF"/>
                  </a:solidFill>
                </a:uFill>
                <a:latin typeface="Arial"/>
              </a:rPr>
              <a:t>Object categories	</a:t>
            </a:r>
          </a:p>
          <a:p>
            <a:pPr marL="864000" lvl="1" indent="-324000">
              <a:buClr>
                <a:srgbClr val="000000"/>
              </a:buClr>
              <a:buSzPct val="75000"/>
              <a:buFont typeface="Symbol" charset="2"/>
              <a:buChar char=""/>
            </a:pPr>
            <a:r>
              <a:rPr lang="en-US" sz="2800" strike="noStrike" spc="-1" dirty="0">
                <a:solidFill>
                  <a:srgbClr val="000000"/>
                </a:solidFill>
                <a:uFill>
                  <a:solidFill>
                    <a:srgbClr val="FFFFFF"/>
                  </a:solidFill>
                </a:uFill>
                <a:latin typeface="Arial"/>
              </a:rPr>
              <a:t>What a person is saying and who is saying it</a:t>
            </a:r>
          </a:p>
          <a:p>
            <a:pPr marL="864000" lvl="1" indent="-324000">
              <a:buClr>
                <a:srgbClr val="000000"/>
              </a:buClr>
              <a:buSzPct val="75000"/>
              <a:buFont typeface="Symbol" charset="2"/>
              <a:buChar char=""/>
            </a:pPr>
            <a:r>
              <a:rPr lang="en-US" sz="2800" strike="noStrike" spc="-1" dirty="0">
                <a:solidFill>
                  <a:srgbClr val="000000"/>
                </a:solidFill>
                <a:uFill>
                  <a:solidFill>
                    <a:srgbClr val="FFFFFF"/>
                  </a:solidFill>
                </a:uFill>
                <a:latin typeface="Arial"/>
              </a:rPr>
              <a:t>Telling the truth or lying</a:t>
            </a:r>
          </a:p>
          <a:p>
            <a:pPr marL="864000" lvl="1" indent="-324000">
              <a:buClr>
                <a:srgbClr val="000000"/>
              </a:buClr>
              <a:buSzPct val="75000"/>
              <a:buFont typeface="Symbol" charset="2"/>
              <a:buChar char=""/>
            </a:pPr>
            <a:r>
              <a:rPr lang="en-US" sz="2800" strike="noStrike" spc="-1" dirty="0">
                <a:solidFill>
                  <a:srgbClr val="000000"/>
                </a:solidFill>
                <a:uFill>
                  <a:solidFill>
                    <a:srgbClr val="FFFFFF"/>
                  </a:solidFill>
                </a:uFill>
                <a:latin typeface="Arial"/>
              </a:rPr>
              <a:t>Planning </a:t>
            </a:r>
            <a:r>
              <a:rPr lang="en-US" sz="2800" strike="noStrike" spc="-1" dirty="0" err="1">
                <a:solidFill>
                  <a:srgbClr val="000000"/>
                </a:solidFill>
                <a:uFill>
                  <a:solidFill>
                    <a:srgbClr val="FFFFFF"/>
                  </a:solidFill>
                </a:uFill>
                <a:latin typeface="Arial"/>
              </a:rPr>
              <a:t>vs</a:t>
            </a:r>
            <a:r>
              <a:rPr lang="en-US" sz="2800" strike="noStrike" spc="-1" dirty="0">
                <a:solidFill>
                  <a:srgbClr val="000000"/>
                </a:solidFill>
                <a:uFill>
                  <a:solidFill>
                    <a:srgbClr val="FFFFFF"/>
                  </a:solidFill>
                </a:uFill>
                <a:latin typeface="Arial"/>
              </a:rPr>
              <a:t> </a:t>
            </a:r>
            <a:r>
              <a:rPr lang="en-US" sz="2800" strike="noStrike" spc="-1" dirty="0" smtClean="0">
                <a:solidFill>
                  <a:srgbClr val="000000"/>
                </a:solidFill>
                <a:uFill>
                  <a:solidFill>
                    <a:srgbClr val="FFFFFF"/>
                  </a:solidFill>
                </a:uFill>
                <a:latin typeface="Arial"/>
              </a:rPr>
              <a:t>executing</a:t>
            </a:r>
          </a:p>
          <a:p>
            <a:pPr marL="432000" indent="-324000">
              <a:buClr>
                <a:srgbClr val="000000"/>
              </a:buClr>
              <a:buSzPct val="45000"/>
              <a:buFont typeface="Wingdings" charset="2"/>
              <a:buChar char=""/>
            </a:pPr>
            <a:r>
              <a:rPr lang="en-US" sz="3200" spc="-1" dirty="0">
                <a:solidFill>
                  <a:srgbClr val="000000"/>
                </a:solidFill>
                <a:uFill>
                  <a:solidFill>
                    <a:srgbClr val="FFFFFF"/>
                  </a:solidFill>
                </a:uFill>
              </a:rPr>
              <a:t>Focus on proving localized significant effect</a:t>
            </a:r>
          </a:p>
          <a:p>
            <a:pPr marL="864000" lvl="1" indent="-324000">
              <a:buClr>
                <a:srgbClr val="000000"/>
              </a:buClr>
              <a:buSzPct val="75000"/>
              <a:buFont typeface="Symbol" charset="2"/>
              <a:buChar char=""/>
            </a:pPr>
            <a:r>
              <a:rPr lang="en-US" sz="2800" spc="-1" dirty="0">
                <a:solidFill>
                  <a:srgbClr val="000000"/>
                </a:solidFill>
                <a:uFill>
                  <a:solidFill>
                    <a:srgbClr val="FFFFFF"/>
                  </a:solidFill>
                </a:uFill>
              </a:rPr>
              <a:t>No </a:t>
            </a:r>
            <a:r>
              <a:rPr lang="en-US" sz="2800" spc="-1" dirty="0" smtClean="0">
                <a:solidFill>
                  <a:srgbClr val="000000"/>
                </a:solidFill>
                <a:uFill>
                  <a:solidFill>
                    <a:srgbClr val="FFFFFF"/>
                  </a:solidFill>
                </a:uFill>
              </a:rPr>
              <a:t>attempt </a:t>
            </a:r>
            <a:r>
              <a:rPr lang="en-US" sz="2800" spc="-1" dirty="0">
                <a:solidFill>
                  <a:srgbClr val="000000"/>
                </a:solidFill>
                <a:uFill>
                  <a:solidFill>
                    <a:srgbClr val="FFFFFF"/>
                  </a:solidFill>
                </a:uFill>
              </a:rPr>
              <a:t>to maximize decoding accuracy</a:t>
            </a:r>
          </a:p>
          <a:p>
            <a:pPr marL="864000" lvl="1" indent="-324000">
              <a:buClr>
                <a:srgbClr val="000000"/>
              </a:buClr>
              <a:buSzPct val="75000"/>
              <a:buFont typeface="Symbol" charset="2"/>
              <a:buChar char=""/>
            </a:pPr>
            <a:r>
              <a:rPr lang="en-US" sz="2800" spc="-1" dirty="0" smtClean="0">
                <a:solidFill>
                  <a:srgbClr val="000000"/>
                </a:solidFill>
                <a:uFill>
                  <a:solidFill>
                    <a:srgbClr val="FFFFFF"/>
                  </a:solidFill>
                </a:uFill>
              </a:rPr>
              <a:t>Limited </a:t>
            </a:r>
            <a:r>
              <a:rPr lang="en-US" sz="2800" spc="-1" dirty="0">
                <a:solidFill>
                  <a:srgbClr val="000000"/>
                </a:solidFill>
                <a:uFill>
                  <a:solidFill>
                    <a:srgbClr val="FFFFFF"/>
                  </a:solidFill>
                </a:uFill>
              </a:rPr>
              <a:t>use of </a:t>
            </a:r>
            <a:r>
              <a:rPr lang="en-US" sz="2800" spc="-1" dirty="0" smtClean="0">
                <a:solidFill>
                  <a:srgbClr val="000000"/>
                </a:solidFill>
                <a:uFill>
                  <a:solidFill>
                    <a:srgbClr val="FFFFFF"/>
                  </a:solidFill>
                </a:uFill>
              </a:rPr>
              <a:t>advanced </a:t>
            </a:r>
            <a:r>
              <a:rPr lang="en-US" sz="2800" spc="-1" dirty="0">
                <a:solidFill>
                  <a:srgbClr val="000000"/>
                </a:solidFill>
                <a:uFill>
                  <a:solidFill>
                    <a:srgbClr val="FFFFFF"/>
                  </a:solidFill>
                </a:uFill>
              </a:rPr>
              <a:t>machine learning </a:t>
            </a:r>
            <a:r>
              <a:rPr lang="en-US" sz="2800" spc="-1" dirty="0" smtClean="0">
                <a:solidFill>
                  <a:srgbClr val="000000"/>
                </a:solidFill>
                <a:uFill>
                  <a:solidFill>
                    <a:srgbClr val="FFFFFF"/>
                  </a:solidFill>
                </a:uFill>
              </a:rPr>
              <a:t>algorithms</a:t>
            </a:r>
            <a:endParaRPr lang="en-US" sz="2800" strike="noStrike" spc="-1" dirty="0">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Highly controlled </a:t>
            </a:r>
            <a:r>
              <a:rPr lang="en-US" sz="3200" strike="noStrike" spc="-1" dirty="0" smtClean="0">
                <a:solidFill>
                  <a:srgbClr val="000000"/>
                </a:solidFill>
                <a:uFill>
                  <a:solidFill>
                    <a:srgbClr val="FFFFFF"/>
                  </a:solidFill>
                </a:uFill>
                <a:latin typeface="Arial"/>
              </a:rPr>
              <a:t>and simple stimuli</a:t>
            </a:r>
            <a:endParaRPr lang="en-US" sz="3200" strike="noStrike" spc="-1" dirty="0">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US" sz="2800" strike="noStrike" spc="-1" dirty="0">
                <a:solidFill>
                  <a:srgbClr val="000000"/>
                </a:solidFill>
                <a:uFill>
                  <a:solidFill>
                    <a:srgbClr val="FFFFFF"/>
                  </a:solidFill>
                </a:uFill>
                <a:latin typeface="Arial"/>
              </a:rPr>
              <a:t>Unclear if results translate to more realistic </a:t>
            </a:r>
            <a:r>
              <a:rPr lang="en-US" sz="2800" strike="noStrike" spc="-1" dirty="0" smtClean="0">
                <a:solidFill>
                  <a:srgbClr val="000000"/>
                </a:solidFill>
                <a:uFill>
                  <a:solidFill>
                    <a:srgbClr val="FFFFFF"/>
                  </a:solidFill>
                </a:uFill>
                <a:latin typeface="Arial"/>
              </a:rPr>
              <a:t>stimuli</a:t>
            </a:r>
            <a:endParaRPr lang="en-US" sz="2800" strike="noStrike" spc="-1" dirty="0">
              <a:solidFill>
                <a:srgbClr val="000000"/>
              </a:solidFill>
              <a:uFill>
                <a:solidFill>
                  <a:srgbClr val="FFFFFF"/>
                </a:solidFill>
              </a:uFill>
              <a:latin typeface="Aria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Establish baseline decoding accuracy</a:t>
            </a:r>
          </a:p>
        </p:txBody>
      </p:sp>
      <p:sp>
        <p:nvSpPr>
          <p:cNvPr id="81"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First we established baseline performance decoding the number of visible characters in our virtual environment for four popular machine learning algorithms</a:t>
            </a:r>
          </a:p>
          <a:p>
            <a:pPr marL="432000"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Well above chance but accuracy needed to be improved for practical application</a:t>
            </a:r>
            <a:endParaRPr lang="en-US" sz="3200" strike="noStrike" spc="-1" dirty="0">
              <a:solidFill>
                <a:srgbClr val="000000"/>
              </a:solidFill>
              <a:uFill>
                <a:solidFill>
                  <a:srgbClr val="FFFFFF"/>
                </a:solidFill>
              </a:uFill>
              <a:latin typeface="Arial"/>
            </a:endParaRPr>
          </a:p>
        </p:txBody>
      </p:sp>
      <p:pic>
        <p:nvPicPr>
          <p:cNvPr id="82" name="Picture 81"/>
          <p:cNvPicPr/>
          <p:nvPr/>
        </p:nvPicPr>
        <p:blipFill>
          <a:blip r:embed="rId2"/>
          <a:stretch/>
        </p:blipFill>
        <p:spPr>
          <a:xfrm>
            <a:off x="2908164" y="4829940"/>
            <a:ext cx="3935520" cy="26470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and Sampling</a:t>
            </a:r>
            <a:endParaRPr lang="en-US" dirty="0"/>
          </a:p>
        </p:txBody>
      </p:sp>
      <p:sp>
        <p:nvSpPr>
          <p:cNvPr id="3" name="Text Placeholder 2"/>
          <p:cNvSpPr>
            <a:spLocks noGrp="1"/>
          </p:cNvSpPr>
          <p:nvPr>
            <p:ph type="body"/>
          </p:nvPr>
        </p:nvSpPr>
        <p:spPr/>
        <p:txBody>
          <a:bodyPr/>
          <a:lstStyle/>
          <a:p>
            <a:r>
              <a:rPr lang="en-US" dirty="0" smtClean="0"/>
              <a:t>Data is ill-posed for machine learning with many more input dimensions than samples</a:t>
            </a:r>
          </a:p>
          <a:p>
            <a:endParaRPr lang="en-US" dirty="0"/>
          </a:p>
          <a:p>
            <a:r>
              <a:rPr lang="en-US" dirty="0" smtClean="0"/>
              <a:t>We want to reduce redundant dimensionality of data to alleviate this issue</a:t>
            </a:r>
          </a:p>
          <a:p>
            <a:endParaRPr lang="en-US" dirty="0"/>
          </a:p>
          <a:p>
            <a:r>
              <a:rPr lang="en-US" dirty="0" smtClean="0"/>
              <a:t>Data agnostic approaches such as PCA or ICA can be effective but we can do better by leveraging knowledge of the the source of the fMRI signal and the structure of the brain</a:t>
            </a:r>
          </a:p>
        </p:txBody>
      </p:sp>
    </p:spTree>
    <p:extLst>
      <p:ext uri="{BB962C8B-B14F-4D97-AF65-F5344CB8AC3E}">
        <p14:creationId xmlns:p14="http://schemas.microsoft.com/office/powerpoint/2010/main" val="3802666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Smoothing</a:t>
            </a:r>
            <a:endParaRPr lang="en-US" dirty="0"/>
          </a:p>
        </p:txBody>
      </p:sp>
      <p:sp>
        <p:nvSpPr>
          <p:cNvPr id="3" name="Text Placeholder 2"/>
          <p:cNvSpPr>
            <a:spLocks noGrp="1"/>
          </p:cNvSpPr>
          <p:nvPr>
            <p:ph type="body"/>
          </p:nvPr>
        </p:nvSpPr>
        <p:spPr/>
        <p:txBody>
          <a:bodyPr/>
          <a:lstStyle/>
          <a:p>
            <a:r>
              <a:rPr lang="en-US" dirty="0" smtClean="0"/>
              <a:t>fMRI does not measure neural activity directly, but rather the change in blood-oxygen concentration correlated with neural activity</a:t>
            </a:r>
          </a:p>
          <a:p>
            <a:endParaRPr lang="en-US" dirty="0"/>
          </a:p>
          <a:p>
            <a:r>
              <a:rPr lang="en-US" dirty="0" smtClean="0"/>
              <a:t>This change in blood-oxygen concentration is not instantaneous and is modeled using a hemodynamic response function (HRF)</a:t>
            </a:r>
          </a:p>
          <a:p>
            <a:endParaRPr lang="en-US" dirty="0"/>
          </a:p>
          <a:p>
            <a:r>
              <a:rPr lang="en-US" dirty="0" smtClean="0"/>
              <a:t>Wiener filtering using a model HRF [ref] improved decoding accuracy over simple time shifting by ~5% on average across sessions</a:t>
            </a:r>
            <a:endParaRPr lang="en-US" dirty="0"/>
          </a:p>
        </p:txBody>
      </p:sp>
      <p:pic>
        <p:nvPicPr>
          <p:cNvPr id="4" name="Picture 3" descr="fmribasic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6604" y="4113304"/>
            <a:ext cx="4174277" cy="3130708"/>
          </a:xfrm>
          <a:prstGeom prst="rect">
            <a:avLst/>
          </a:prstGeom>
        </p:spPr>
      </p:pic>
    </p:spTree>
    <p:extLst>
      <p:ext uri="{BB962C8B-B14F-4D97-AF65-F5344CB8AC3E}">
        <p14:creationId xmlns:p14="http://schemas.microsoft.com/office/powerpoint/2010/main" val="192460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and Sampling</a:t>
            </a:r>
            <a:endParaRPr lang="en-US" dirty="0"/>
          </a:p>
        </p:txBody>
      </p:sp>
      <p:sp>
        <p:nvSpPr>
          <p:cNvPr id="3" name="Text Placeholder 2"/>
          <p:cNvSpPr>
            <a:spLocks noGrp="1"/>
          </p:cNvSpPr>
          <p:nvPr>
            <p:ph type="body"/>
          </p:nvPr>
        </p:nvSpPr>
        <p:spPr/>
        <p:txBody>
          <a:bodyPr/>
          <a:lstStyle/>
          <a:p>
            <a:r>
              <a:rPr lang="en-US" dirty="0" smtClean="0"/>
              <a:t>We record data from the entire brain including white matter, ventricles, and even extra-cortical tissue and blood vessels.</a:t>
            </a:r>
          </a:p>
          <a:p>
            <a:endParaRPr lang="en-US" dirty="0"/>
          </a:p>
          <a:p>
            <a:r>
              <a:rPr lang="en-US" dirty="0" smtClean="0"/>
              <a:t>Data recorded outside of the gray matter can be considered noise</a:t>
            </a:r>
          </a:p>
          <a:p>
            <a:endParaRPr lang="en-US" dirty="0"/>
          </a:p>
          <a:p>
            <a:r>
              <a:rPr lang="en-US" dirty="0" smtClean="0"/>
              <a:t>We can reduce the dimensionality immensely by extracting the gray matter voxels</a:t>
            </a:r>
          </a:p>
          <a:p>
            <a:endParaRPr lang="en-US" dirty="0"/>
          </a:p>
          <a:p>
            <a:r>
              <a:rPr lang="en-US" dirty="0" smtClean="0"/>
              <a:t>Furthermore, by extracting the cortical surfaces we can prevent smoothing across sulci</a:t>
            </a:r>
            <a:endParaRPr lang="en-US" dirty="0"/>
          </a:p>
        </p:txBody>
      </p:sp>
      <p:pic>
        <p:nvPicPr>
          <p:cNvPr id="6" name="Picture 5"/>
          <p:cNvPicPr>
            <a:picLocks noChangeAspect="1"/>
          </p:cNvPicPr>
          <p:nvPr/>
        </p:nvPicPr>
        <p:blipFill>
          <a:blip r:embed="rId2"/>
          <a:stretch>
            <a:fillRect/>
          </a:stretch>
        </p:blipFill>
        <p:spPr>
          <a:xfrm>
            <a:off x="3078883" y="4156984"/>
            <a:ext cx="4067476" cy="3529742"/>
          </a:xfrm>
          <a:prstGeom prst="rect">
            <a:avLst/>
          </a:prstGeom>
        </p:spPr>
      </p:pic>
    </p:spTree>
    <p:extLst>
      <p:ext uri="{BB962C8B-B14F-4D97-AF65-F5344CB8AC3E}">
        <p14:creationId xmlns:p14="http://schemas.microsoft.com/office/powerpoint/2010/main" val="606697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and Sampling</a:t>
            </a:r>
            <a:endParaRPr lang="en-US" dirty="0"/>
          </a:p>
        </p:txBody>
      </p:sp>
      <p:sp>
        <p:nvSpPr>
          <p:cNvPr id="3" name="Text Placeholder 2"/>
          <p:cNvSpPr>
            <a:spLocks noGrp="1"/>
          </p:cNvSpPr>
          <p:nvPr>
            <p:ph type="body"/>
          </p:nvPr>
        </p:nvSpPr>
        <p:spPr/>
        <p:txBody>
          <a:bodyPr/>
          <a:lstStyle/>
          <a:p>
            <a:endParaRPr lang="en-US" dirty="0"/>
          </a:p>
        </p:txBody>
      </p:sp>
      <p:pic>
        <p:nvPicPr>
          <p:cNvPr id="4" name="Picture 3" descr="accuracy-smoothing-sampl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4" y="3570481"/>
            <a:ext cx="4445327" cy="2582999"/>
          </a:xfrm>
          <a:prstGeom prst="rect">
            <a:avLst/>
          </a:prstGeom>
        </p:spPr>
      </p:pic>
      <p:pic>
        <p:nvPicPr>
          <p:cNvPr id="5" name="Picture 4" descr="preprocess-accuracy-improvemen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444" y="3659162"/>
            <a:ext cx="4052949" cy="2582999"/>
          </a:xfrm>
          <a:prstGeom prst="rect">
            <a:avLst/>
          </a:prstGeom>
        </p:spPr>
      </p:pic>
    </p:spTree>
    <p:extLst>
      <p:ext uri="{BB962C8B-B14F-4D97-AF65-F5344CB8AC3E}">
        <p14:creationId xmlns:p14="http://schemas.microsoft.com/office/powerpoint/2010/main" val="3042555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dirty="0" smtClean="0">
                <a:solidFill>
                  <a:srgbClr val="000000"/>
                </a:solidFill>
                <a:uFill>
                  <a:solidFill>
                    <a:srgbClr val="FFFFFF"/>
                  </a:solidFill>
                </a:uFill>
                <a:latin typeface="Arial"/>
              </a:rPr>
              <a:t>Temporal Filtering</a:t>
            </a:r>
            <a:endParaRPr lang="en-US" sz="4400" strike="noStrike" spc="-1" dirty="0">
              <a:solidFill>
                <a:srgbClr val="000000"/>
              </a:solidFill>
              <a:uFill>
                <a:solidFill>
                  <a:srgbClr val="FFFFFF"/>
                </a:solidFill>
              </a:uFill>
              <a:latin typeface="Arial"/>
            </a:endParaRPr>
          </a:p>
        </p:txBody>
      </p:sp>
      <p:sp>
        <p:nvSpPr>
          <p:cNvPr id="84" name="TextShape 2"/>
          <p:cNvSpPr txBox="1"/>
          <p:nvPr/>
        </p:nvSpPr>
        <p:spPr>
          <a:xfrm>
            <a:off x="504000" y="1769040"/>
            <a:ext cx="9071640" cy="4384440"/>
          </a:xfrm>
          <a:prstGeom prst="rect">
            <a:avLst/>
          </a:prstGeom>
          <a:noFill/>
          <a:ln>
            <a:noFill/>
          </a:ln>
        </p:spPr>
        <p:txBody>
          <a:bodyPr lIns="0" tIns="0" rIns="0" bIns="0"/>
          <a:lstStyle/>
          <a:p>
            <a:r>
              <a:rPr lang="en-US" sz="3200" strike="noStrike" spc="-1" dirty="0" smtClean="0">
                <a:solidFill>
                  <a:srgbClr val="000000"/>
                </a:solidFill>
                <a:uFill>
                  <a:solidFill>
                    <a:srgbClr val="FFFFFF"/>
                  </a:solidFill>
                </a:uFill>
                <a:latin typeface="Arial"/>
              </a:rPr>
              <a:t>There is temporal structure in cognitive state space dependent on the stimuli</a:t>
            </a:r>
          </a:p>
          <a:p>
            <a:r>
              <a:rPr lang="en-US" sz="3200" spc="-1" dirty="0" smtClean="0">
                <a:solidFill>
                  <a:srgbClr val="000000"/>
                </a:solidFill>
                <a:uFill>
                  <a:solidFill>
                    <a:srgbClr val="FFFFFF"/>
                  </a:solidFill>
                </a:uFill>
                <a:latin typeface="Arial"/>
              </a:rPr>
              <a:t>We found that we could improve decoding by filtering in cognitive state space after classification</a:t>
            </a:r>
            <a:endParaRPr lang="en-US" sz="3200" strike="noStrike" spc="-1" dirty="0">
              <a:solidFill>
                <a:srgbClr val="000000"/>
              </a:solidFill>
              <a:uFill>
                <a:solidFill>
                  <a:srgbClr val="FFFFFF"/>
                </a:solidFill>
              </a:uFill>
              <a:latin typeface="Arial"/>
            </a:endParaRPr>
          </a:p>
        </p:txBody>
      </p:sp>
      <p:pic>
        <p:nvPicPr>
          <p:cNvPr id="85" name="Picture 84"/>
          <p:cNvPicPr/>
          <p:nvPr/>
        </p:nvPicPr>
        <p:blipFill>
          <a:blip r:embed="rId2"/>
          <a:stretch/>
        </p:blipFill>
        <p:spPr>
          <a:xfrm>
            <a:off x="1404000" y="3934724"/>
            <a:ext cx="3810240" cy="3174120"/>
          </a:xfrm>
          <a:prstGeom prst="rect">
            <a:avLst/>
          </a:prstGeom>
          <a:ln>
            <a:noFill/>
          </a:ln>
        </p:spPr>
      </p:pic>
      <p:pic>
        <p:nvPicPr>
          <p:cNvPr id="86" name="Picture 85"/>
          <p:cNvPicPr/>
          <p:nvPr/>
        </p:nvPicPr>
        <p:blipFill>
          <a:blip r:embed="rId3"/>
          <a:stretch/>
        </p:blipFill>
        <p:spPr>
          <a:xfrm>
            <a:off x="6126480" y="4088804"/>
            <a:ext cx="2191680" cy="36579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Objectives</a:t>
            </a:r>
          </a:p>
        </p:txBody>
      </p:sp>
      <p:sp>
        <p:nvSpPr>
          <p:cNvPr id="56"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Build realistic virtual environment</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Maximize </a:t>
            </a:r>
            <a:r>
              <a:rPr lang="en-US" sz="3200" strike="noStrike" spc="-1" dirty="0">
                <a:solidFill>
                  <a:srgbClr val="000000"/>
                </a:solidFill>
                <a:uFill>
                  <a:solidFill>
                    <a:srgbClr val="FFFFFF"/>
                  </a:solidFill>
                </a:uFill>
                <a:latin typeface="Arial"/>
              </a:rPr>
              <a:t>decoding accuracy</a:t>
            </a:r>
          </a:p>
          <a:p>
            <a:pPr marL="432000" indent="-324000">
              <a:buClr>
                <a:srgbClr val="000000"/>
              </a:buClr>
              <a:buSzPct val="45000"/>
              <a:buFont typeface="Wingdings" charset="2"/>
              <a:buChar char=""/>
            </a:pPr>
            <a:r>
              <a:rPr lang="en-US" sz="3200" b="1" strike="noStrike" spc="-1" dirty="0">
                <a:solidFill>
                  <a:srgbClr val="000000"/>
                </a:solidFill>
                <a:uFill>
                  <a:solidFill>
                    <a:srgbClr val="FFFFFF"/>
                  </a:solidFill>
                </a:uFill>
                <a:latin typeface="Arial"/>
              </a:rPr>
              <a:t>Run in real-time</a:t>
            </a:r>
          </a:p>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Visualize models in the brain</a:t>
            </a:r>
          </a:p>
        </p:txBody>
      </p:sp>
    </p:spTree>
    <p:extLst>
      <p:ext uri="{BB962C8B-B14F-4D97-AF65-F5344CB8AC3E}">
        <p14:creationId xmlns:p14="http://schemas.microsoft.com/office/powerpoint/2010/main" val="398666344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it important?</a:t>
            </a:r>
            <a:endParaRPr lang="en-US" dirty="0"/>
          </a:p>
        </p:txBody>
      </p:sp>
      <p:sp>
        <p:nvSpPr>
          <p:cNvPr id="3" name="Text Placeholder 2"/>
          <p:cNvSpPr>
            <a:spLocks noGrp="1"/>
          </p:cNvSpPr>
          <p:nvPr>
            <p:ph type="body"/>
          </p:nvPr>
        </p:nvSpPr>
        <p:spPr/>
        <p:txBody>
          <a:bodyPr/>
          <a:lstStyle/>
          <a:p>
            <a:r>
              <a:rPr lang="en-US" spc="-1" dirty="0" smtClean="0">
                <a:solidFill>
                  <a:srgbClr val="000000"/>
                </a:solidFill>
                <a:uFill>
                  <a:solidFill>
                    <a:srgbClr val="FFFFFF"/>
                  </a:solidFill>
                </a:uFill>
                <a:latin typeface="Arial"/>
              </a:rPr>
              <a:t>Despite many recent advances in neuroscience, we still do not have a sufficient understanding of the brain to directly address these illnesses</a:t>
            </a:r>
          </a:p>
          <a:p>
            <a:endParaRPr lang="en-US" strike="noStrike" spc="-1" dirty="0">
              <a:solidFill>
                <a:srgbClr val="000000"/>
              </a:solidFill>
              <a:uFill>
                <a:solidFill>
                  <a:srgbClr val="FFFFFF"/>
                </a:solidFill>
              </a:uFill>
              <a:latin typeface="Arial"/>
            </a:endParaRPr>
          </a:p>
          <a:p>
            <a:r>
              <a:rPr lang="en-US" spc="-1" dirty="0" smtClean="0">
                <a:solidFill>
                  <a:srgbClr val="000000"/>
                </a:solidFill>
                <a:uFill>
                  <a:solidFill>
                    <a:srgbClr val="FFFFFF"/>
                  </a:solidFill>
                </a:uFill>
                <a:latin typeface="Arial"/>
              </a:rPr>
              <a:t>However, novel therapies that integrate psychology and neuroscience have begun to show impressive results</a:t>
            </a:r>
            <a:endParaRPr lang="en-US" strike="noStrike" spc="-1" dirty="0" smtClean="0">
              <a:solidFill>
                <a:srgbClr val="000000"/>
              </a:solidFill>
              <a:uFill>
                <a:solidFill>
                  <a:srgbClr val="FFFFFF"/>
                </a:solidFill>
              </a:uFill>
              <a:latin typeface="Arial"/>
            </a:endParaRPr>
          </a:p>
          <a:p>
            <a:endParaRPr lang="en-US" dirty="0"/>
          </a:p>
        </p:txBody>
      </p:sp>
    </p:spTree>
    <p:extLst>
      <p:ext uri="{BB962C8B-B14F-4D97-AF65-F5344CB8AC3E}">
        <p14:creationId xmlns:p14="http://schemas.microsoft.com/office/powerpoint/2010/main" val="2403540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Real-time Background</a:t>
            </a:r>
          </a:p>
        </p:txBody>
      </p:sp>
      <p:sp>
        <p:nvSpPr>
          <p:cNvPr id="62"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Many techniques have been developed for real-time fMRI</a:t>
            </a:r>
          </a:p>
          <a:p>
            <a:pPr marL="432000"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However, there has so far been very little overlap with decoding cognitive states</a:t>
            </a:r>
            <a:endParaRPr lang="en-US" sz="3200" strike="noStrike" spc="-1" dirty="0">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Best example is online training of an SVM at a very simple decoding task</a:t>
            </a:r>
          </a:p>
          <a:p>
            <a:pPr marL="864000" lvl="1" indent="-324000">
              <a:buClr>
                <a:srgbClr val="000000"/>
              </a:buClr>
              <a:buSzPct val="75000"/>
              <a:buFont typeface="Symbol" charset="2"/>
              <a:buChar char=""/>
            </a:pPr>
            <a:r>
              <a:rPr lang="en-US" sz="2800" strike="noStrike" spc="-1" dirty="0">
                <a:solidFill>
                  <a:srgbClr val="000000"/>
                </a:solidFill>
                <a:uFill>
                  <a:solidFill>
                    <a:srgbClr val="FFFFFF"/>
                  </a:solidFill>
                </a:uFill>
                <a:latin typeface="Arial"/>
              </a:rPr>
              <a:t>No online registration </a:t>
            </a:r>
            <a:r>
              <a:rPr lang="en-US" sz="2800" strike="noStrike" spc="-1" dirty="0" smtClean="0">
                <a:solidFill>
                  <a:srgbClr val="000000"/>
                </a:solidFill>
                <a:uFill>
                  <a:solidFill>
                    <a:srgbClr val="FFFFFF"/>
                  </a:solidFill>
                </a:uFill>
                <a:latin typeface="Arial"/>
              </a:rPr>
              <a:t>or motion correction</a:t>
            </a:r>
            <a:endParaRPr lang="en-US" sz="2800" strike="noStrike" spc="-1" dirty="0">
              <a:solidFill>
                <a:srgbClr val="000000"/>
              </a:solidFill>
              <a:uFill>
                <a:solidFill>
                  <a:srgbClr val="FFFFFF"/>
                </a:solidFill>
              </a:uFill>
              <a:latin typeface="Aria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Run in real-time</a:t>
            </a:r>
          </a:p>
        </p:txBody>
      </p:sp>
      <p:sp>
        <p:nvSpPr>
          <p:cNvPr id="68"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Perform model training off-line</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Requires on-line registration to model</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Most machine learning algorithms are already fast enough at decoding</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Temporal filtering will introduce output delay</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Need to tune accuracy tradeoff with acceptable delay</a:t>
            </a: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4114800" y="2377440"/>
            <a:ext cx="4754880" cy="338328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Functional scan session</a:t>
            </a:r>
          </a:p>
        </p:txBody>
      </p:sp>
      <p:sp>
        <p:nvSpPr>
          <p:cNvPr id="90" name="TextShape 2"/>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Robust registration pipeline</a:t>
            </a:r>
          </a:p>
        </p:txBody>
      </p:sp>
      <p:sp>
        <p:nvSpPr>
          <p:cNvPr id="91" name="TextShape 3"/>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test</a:t>
            </a:r>
          </a:p>
        </p:txBody>
      </p:sp>
      <p:sp>
        <p:nvSpPr>
          <p:cNvPr id="92" name="CustomShape 4"/>
          <p:cNvSpPr/>
          <p:nvPr/>
        </p:nvSpPr>
        <p:spPr>
          <a:xfrm>
            <a:off x="1188720" y="2560320"/>
            <a:ext cx="2743200" cy="338328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Structural scan session</a:t>
            </a:r>
          </a:p>
          <a:p>
            <a:pPr algn="ctr"/>
            <a:r>
              <a:rPr lang="en-US" sz="1800" strike="noStrike" spc="-1">
                <a:solidFill>
                  <a:srgbClr val="000000"/>
                </a:solidFill>
                <a:uFill>
                  <a:solidFill>
                    <a:srgbClr val="FFFFFF"/>
                  </a:solidFill>
                </a:uFill>
                <a:latin typeface="Arial"/>
              </a:rPr>
              <a:t>(offline)</a:t>
            </a:r>
          </a:p>
        </p:txBody>
      </p:sp>
      <p:sp>
        <p:nvSpPr>
          <p:cNvPr id="93" name="CustomShape 5"/>
          <p:cNvSpPr/>
          <p:nvPr/>
        </p:nvSpPr>
        <p:spPr>
          <a:xfrm>
            <a:off x="4297680" y="2560320"/>
            <a:ext cx="4754880" cy="338328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Functional scan sessions</a:t>
            </a:r>
          </a:p>
          <a:p>
            <a:pPr algn="ctr"/>
            <a:r>
              <a:rPr lang="en-US" sz="1800" strike="noStrike" spc="-1">
                <a:solidFill>
                  <a:srgbClr val="000000"/>
                </a:solidFill>
                <a:uFill>
                  <a:solidFill>
                    <a:srgbClr val="FFFFFF"/>
                  </a:solidFill>
                </a:uFill>
                <a:latin typeface="Arial"/>
              </a:rPr>
              <a:t>(online)</a:t>
            </a:r>
          </a:p>
        </p:txBody>
      </p:sp>
      <p:sp>
        <p:nvSpPr>
          <p:cNvPr id="94" name="CustomShape 6"/>
          <p:cNvSpPr/>
          <p:nvPr/>
        </p:nvSpPr>
        <p:spPr>
          <a:xfrm>
            <a:off x="2011680" y="2651760"/>
            <a:ext cx="914400" cy="9144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Structural</a:t>
            </a:r>
          </a:p>
        </p:txBody>
      </p:sp>
      <p:sp>
        <p:nvSpPr>
          <p:cNvPr id="95" name="CustomShape 7"/>
          <p:cNvSpPr/>
          <p:nvPr/>
        </p:nvSpPr>
        <p:spPr>
          <a:xfrm>
            <a:off x="6309360" y="2743200"/>
            <a:ext cx="914400" cy="9144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Inplane</a:t>
            </a:r>
          </a:p>
          <a:p>
            <a:pPr algn="ctr"/>
            <a:r>
              <a:rPr lang="en-US" sz="1800" strike="noStrike" spc="-1">
                <a:solidFill>
                  <a:srgbClr val="000000"/>
                </a:solidFill>
                <a:uFill>
                  <a:solidFill>
                    <a:srgbClr val="FFFFFF"/>
                  </a:solidFill>
                </a:uFill>
                <a:latin typeface="Arial"/>
              </a:rPr>
              <a:t>scan</a:t>
            </a:r>
          </a:p>
        </p:txBody>
      </p:sp>
      <p:sp>
        <p:nvSpPr>
          <p:cNvPr id="96" name="CustomShape 8"/>
          <p:cNvSpPr/>
          <p:nvPr/>
        </p:nvSpPr>
        <p:spPr>
          <a:xfrm>
            <a:off x="4480560" y="4480560"/>
            <a:ext cx="2834640" cy="25603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Functional scans</a:t>
            </a:r>
          </a:p>
        </p:txBody>
      </p:sp>
      <p:sp>
        <p:nvSpPr>
          <p:cNvPr id="97" name="CustomShape 9"/>
          <p:cNvSpPr/>
          <p:nvPr/>
        </p:nvSpPr>
        <p:spPr>
          <a:xfrm>
            <a:off x="6035040" y="4572000"/>
            <a:ext cx="1005840" cy="100584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Functional</a:t>
            </a:r>
          </a:p>
        </p:txBody>
      </p:sp>
      <p:sp>
        <p:nvSpPr>
          <p:cNvPr id="98" name="CustomShape 10"/>
          <p:cNvSpPr/>
          <p:nvPr/>
        </p:nvSpPr>
        <p:spPr>
          <a:xfrm>
            <a:off x="1371600" y="4846320"/>
            <a:ext cx="914400" cy="82296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Skull-strip</a:t>
            </a:r>
          </a:p>
          <a:p>
            <a:pPr algn="ctr"/>
            <a:r>
              <a:rPr lang="en-US" sz="1800" strike="noStrike" spc="-1">
                <a:solidFill>
                  <a:srgbClr val="000000"/>
                </a:solidFill>
                <a:uFill>
                  <a:solidFill>
                    <a:srgbClr val="FFFFFF"/>
                  </a:solidFill>
                </a:uFill>
                <a:latin typeface="Arial"/>
              </a:rPr>
              <a:t>normalize</a:t>
            </a:r>
          </a:p>
        </p:txBody>
      </p:sp>
      <p:sp>
        <p:nvSpPr>
          <p:cNvPr id="99" name="CustomShape 11"/>
          <p:cNvSpPr/>
          <p:nvPr/>
        </p:nvSpPr>
        <p:spPr>
          <a:xfrm>
            <a:off x="2834640" y="4754880"/>
            <a:ext cx="1005840" cy="9144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Surface</a:t>
            </a:r>
          </a:p>
          <a:p>
            <a:pPr algn="ctr"/>
            <a:r>
              <a:rPr lang="en-US" sz="1800" strike="noStrike" spc="-1">
                <a:solidFill>
                  <a:srgbClr val="000000"/>
                </a:solidFill>
                <a:uFill>
                  <a:solidFill>
                    <a:srgbClr val="FFFFFF"/>
                  </a:solidFill>
                </a:uFill>
                <a:latin typeface="Arial"/>
              </a:rPr>
              <a:t>volumes</a:t>
            </a:r>
          </a:p>
        </p:txBody>
      </p:sp>
      <p:sp>
        <p:nvSpPr>
          <p:cNvPr id="100" name="CustomShape 12"/>
          <p:cNvSpPr/>
          <p:nvPr/>
        </p:nvSpPr>
        <p:spPr>
          <a:xfrm>
            <a:off x="5120640" y="2743200"/>
            <a:ext cx="914400" cy="9144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Skull-strip</a:t>
            </a:r>
          </a:p>
          <a:p>
            <a:pPr algn="ctr"/>
            <a:r>
              <a:rPr lang="en-US" sz="1800" strike="noStrike" spc="-1">
                <a:solidFill>
                  <a:srgbClr val="000000"/>
                </a:solidFill>
                <a:uFill>
                  <a:solidFill>
                    <a:srgbClr val="FFFFFF"/>
                  </a:solidFill>
                </a:uFill>
                <a:latin typeface="Arial"/>
              </a:rPr>
              <a:t>normalize</a:t>
            </a:r>
          </a:p>
        </p:txBody>
      </p:sp>
      <p:sp>
        <p:nvSpPr>
          <p:cNvPr id="101" name="Line 13"/>
          <p:cNvSpPr/>
          <p:nvPr/>
        </p:nvSpPr>
        <p:spPr>
          <a:xfrm flipH="1">
            <a:off x="1828800" y="3474720"/>
            <a:ext cx="274320" cy="13716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02" name="Line 14"/>
          <p:cNvSpPr/>
          <p:nvPr/>
        </p:nvSpPr>
        <p:spPr>
          <a:xfrm flipV="1">
            <a:off x="2286000" y="5212080"/>
            <a:ext cx="548640" cy="914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03" name="CustomShape 15"/>
          <p:cNvSpPr/>
          <p:nvPr/>
        </p:nvSpPr>
        <p:spPr>
          <a:xfrm>
            <a:off x="4297680" y="3566160"/>
            <a:ext cx="914400" cy="82296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Robust</a:t>
            </a:r>
          </a:p>
          <a:p>
            <a:pPr algn="ctr"/>
            <a:r>
              <a:rPr lang="en-US" sz="1800" strike="noStrike" spc="-1">
                <a:solidFill>
                  <a:srgbClr val="000000"/>
                </a:solidFill>
                <a:uFill>
                  <a:solidFill>
                    <a:srgbClr val="FFFFFF"/>
                  </a:solidFill>
                </a:uFill>
                <a:latin typeface="Arial"/>
              </a:rPr>
              <a:t>register</a:t>
            </a:r>
          </a:p>
        </p:txBody>
      </p:sp>
      <p:sp>
        <p:nvSpPr>
          <p:cNvPr id="104" name="Line 16"/>
          <p:cNvSpPr/>
          <p:nvPr/>
        </p:nvSpPr>
        <p:spPr>
          <a:xfrm flipH="1">
            <a:off x="6035040" y="3200400"/>
            <a:ext cx="27432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05" name="Line 17"/>
          <p:cNvSpPr/>
          <p:nvPr/>
        </p:nvSpPr>
        <p:spPr>
          <a:xfrm flipH="1">
            <a:off x="5029200" y="3566160"/>
            <a:ext cx="182880" cy="914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06" name="Line 18"/>
          <p:cNvSpPr/>
          <p:nvPr/>
        </p:nvSpPr>
        <p:spPr>
          <a:xfrm flipV="1">
            <a:off x="2194560" y="4206240"/>
            <a:ext cx="2286000" cy="7315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07" name="CustomShape 19"/>
          <p:cNvSpPr/>
          <p:nvPr/>
        </p:nvSpPr>
        <p:spPr>
          <a:xfrm>
            <a:off x="4572000" y="4663440"/>
            <a:ext cx="1005840" cy="9144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Motion </a:t>
            </a:r>
          </a:p>
          <a:p>
            <a:pPr algn="ctr"/>
            <a:r>
              <a:rPr lang="en-US" sz="1800" strike="noStrike" spc="-1">
                <a:solidFill>
                  <a:srgbClr val="000000"/>
                </a:solidFill>
                <a:uFill>
                  <a:solidFill>
                    <a:srgbClr val="FFFFFF"/>
                  </a:solidFill>
                </a:uFill>
                <a:latin typeface="Arial"/>
              </a:rPr>
              <a:t>and </a:t>
            </a:r>
          </a:p>
          <a:p>
            <a:pPr algn="ctr"/>
            <a:r>
              <a:rPr lang="en-US" sz="1800" strike="noStrike" spc="-1">
                <a:solidFill>
                  <a:srgbClr val="000000"/>
                </a:solidFill>
                <a:uFill>
                  <a:solidFill>
                    <a:srgbClr val="FFFFFF"/>
                  </a:solidFill>
                </a:uFill>
                <a:latin typeface="Arial"/>
              </a:rPr>
              <a:t>slice-timing</a:t>
            </a:r>
          </a:p>
        </p:txBody>
      </p:sp>
      <p:sp>
        <p:nvSpPr>
          <p:cNvPr id="108" name="Line 20"/>
          <p:cNvSpPr/>
          <p:nvPr/>
        </p:nvSpPr>
        <p:spPr>
          <a:xfrm flipH="1" flipV="1">
            <a:off x="5577840" y="5120640"/>
            <a:ext cx="457200" cy="914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09" name="CustomShape 21"/>
          <p:cNvSpPr/>
          <p:nvPr/>
        </p:nvSpPr>
        <p:spPr>
          <a:xfrm>
            <a:off x="5029200" y="5852160"/>
            <a:ext cx="1097280" cy="100584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Boundary</a:t>
            </a:r>
          </a:p>
          <a:p>
            <a:pPr algn="ctr"/>
            <a:r>
              <a:rPr lang="en-US" sz="1800" strike="noStrike" spc="-1">
                <a:solidFill>
                  <a:srgbClr val="000000"/>
                </a:solidFill>
                <a:uFill>
                  <a:solidFill>
                    <a:srgbClr val="FFFFFF"/>
                  </a:solidFill>
                </a:uFill>
                <a:latin typeface="Arial"/>
              </a:rPr>
              <a:t>Based</a:t>
            </a:r>
          </a:p>
          <a:p>
            <a:pPr algn="ctr"/>
            <a:r>
              <a:rPr lang="en-US" sz="1800" strike="noStrike" spc="-1">
                <a:solidFill>
                  <a:srgbClr val="000000"/>
                </a:solidFill>
                <a:uFill>
                  <a:solidFill>
                    <a:srgbClr val="FFFFFF"/>
                  </a:solidFill>
                </a:uFill>
                <a:latin typeface="Arial"/>
              </a:rPr>
              <a:t>registration</a:t>
            </a:r>
          </a:p>
        </p:txBody>
      </p:sp>
      <p:sp>
        <p:nvSpPr>
          <p:cNvPr id="110" name="Line 22"/>
          <p:cNvSpPr/>
          <p:nvPr/>
        </p:nvSpPr>
        <p:spPr>
          <a:xfrm>
            <a:off x="4754880" y="4389120"/>
            <a:ext cx="91440" cy="3657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1" name="Line 23"/>
          <p:cNvSpPr/>
          <p:nvPr/>
        </p:nvSpPr>
        <p:spPr>
          <a:xfrm>
            <a:off x="5212080" y="5577840"/>
            <a:ext cx="182880" cy="3657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2" name="Line 24"/>
          <p:cNvSpPr/>
          <p:nvPr/>
        </p:nvSpPr>
        <p:spPr>
          <a:xfrm>
            <a:off x="3657600" y="5577840"/>
            <a:ext cx="1371600" cy="6400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3" name="CustomShape 25"/>
          <p:cNvSpPr/>
          <p:nvPr/>
        </p:nvSpPr>
        <p:spPr>
          <a:xfrm>
            <a:off x="3474720" y="6400800"/>
            <a:ext cx="1097280" cy="100584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Smoothing</a:t>
            </a:r>
          </a:p>
          <a:p>
            <a:pPr algn="ctr"/>
            <a:r>
              <a:rPr lang="en-US" sz="1800" strike="noStrike" spc="-1">
                <a:solidFill>
                  <a:srgbClr val="000000"/>
                </a:solidFill>
                <a:uFill>
                  <a:solidFill>
                    <a:srgbClr val="FFFFFF"/>
                  </a:solidFill>
                </a:uFill>
                <a:latin typeface="Arial"/>
              </a:rPr>
              <a:t>And</a:t>
            </a:r>
          </a:p>
          <a:p>
            <a:pPr algn="ctr"/>
            <a:r>
              <a:rPr lang="en-US" sz="1800" strike="noStrike" spc="-1">
                <a:solidFill>
                  <a:srgbClr val="000000"/>
                </a:solidFill>
                <a:uFill>
                  <a:solidFill>
                    <a:srgbClr val="FFFFFF"/>
                  </a:solidFill>
                </a:uFill>
                <a:latin typeface="Arial"/>
              </a:rPr>
              <a:t>Surface</a:t>
            </a:r>
          </a:p>
          <a:p>
            <a:pPr algn="ctr"/>
            <a:r>
              <a:rPr lang="en-US" sz="1800" strike="noStrike" spc="-1">
                <a:solidFill>
                  <a:srgbClr val="000000"/>
                </a:solidFill>
                <a:uFill>
                  <a:solidFill>
                    <a:srgbClr val="FFFFFF"/>
                  </a:solidFill>
                </a:uFill>
                <a:latin typeface="Arial"/>
              </a:rPr>
              <a:t>projection</a:t>
            </a:r>
          </a:p>
        </p:txBody>
      </p:sp>
      <p:sp>
        <p:nvSpPr>
          <p:cNvPr id="114" name="Line 26"/>
          <p:cNvSpPr/>
          <p:nvPr/>
        </p:nvSpPr>
        <p:spPr>
          <a:xfrm flipH="1">
            <a:off x="4480560" y="6492240"/>
            <a:ext cx="548640" cy="2743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5" name="CustomShape 27"/>
          <p:cNvSpPr/>
          <p:nvPr/>
        </p:nvSpPr>
        <p:spPr>
          <a:xfrm>
            <a:off x="1828800" y="5879160"/>
            <a:ext cx="1005840" cy="97884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strike="noStrike" spc="-1">
                <a:solidFill>
                  <a:srgbClr val="000000"/>
                </a:solidFill>
                <a:uFill>
                  <a:solidFill>
                    <a:srgbClr val="FFFFFF"/>
                  </a:solidFill>
                </a:uFill>
                <a:latin typeface="Arial"/>
              </a:rPr>
              <a:t>Spherical</a:t>
            </a:r>
          </a:p>
          <a:p>
            <a:pPr algn="ctr"/>
            <a:r>
              <a:rPr lang="en-US" sz="1800" strike="noStrike" spc="-1">
                <a:solidFill>
                  <a:srgbClr val="000000"/>
                </a:solidFill>
                <a:uFill>
                  <a:solidFill>
                    <a:srgbClr val="FFFFFF"/>
                  </a:solidFill>
                </a:uFill>
                <a:latin typeface="Arial"/>
              </a:rPr>
              <a:t>Template</a:t>
            </a:r>
          </a:p>
          <a:p>
            <a:pPr algn="ctr"/>
            <a:r>
              <a:rPr lang="en-US" sz="1800" strike="noStrike" spc="-1">
                <a:solidFill>
                  <a:srgbClr val="000000"/>
                </a:solidFill>
                <a:uFill>
                  <a:solidFill>
                    <a:srgbClr val="FFFFFF"/>
                  </a:solidFill>
                </a:uFill>
                <a:latin typeface="Arial"/>
              </a:rPr>
              <a:t>registration</a:t>
            </a:r>
          </a:p>
        </p:txBody>
      </p:sp>
      <p:sp>
        <p:nvSpPr>
          <p:cNvPr id="116" name="Line 28"/>
          <p:cNvSpPr/>
          <p:nvPr/>
        </p:nvSpPr>
        <p:spPr>
          <a:xfrm flipH="1">
            <a:off x="2651760" y="5577840"/>
            <a:ext cx="365760" cy="4572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7" name="Line 29"/>
          <p:cNvSpPr/>
          <p:nvPr/>
        </p:nvSpPr>
        <p:spPr>
          <a:xfrm>
            <a:off x="2834640" y="6492240"/>
            <a:ext cx="640080" cy="2743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Objectives</a:t>
            </a:r>
          </a:p>
        </p:txBody>
      </p:sp>
      <p:sp>
        <p:nvSpPr>
          <p:cNvPr id="56"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Build realistic virtual environment</a:t>
            </a: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Maximize </a:t>
            </a:r>
            <a:r>
              <a:rPr lang="en-US" sz="3200" strike="noStrike" spc="-1" dirty="0">
                <a:solidFill>
                  <a:srgbClr val="000000"/>
                </a:solidFill>
                <a:uFill>
                  <a:solidFill>
                    <a:srgbClr val="FFFFFF"/>
                  </a:solidFill>
                </a:uFill>
                <a:latin typeface="Arial"/>
              </a:rPr>
              <a:t>decoding accuracy</a:t>
            </a:r>
          </a:p>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Run in real-time</a:t>
            </a:r>
          </a:p>
          <a:p>
            <a:pPr marL="432000" indent="-324000">
              <a:buClr>
                <a:srgbClr val="000000"/>
              </a:buClr>
              <a:buSzPct val="45000"/>
              <a:buFont typeface="Wingdings" charset="2"/>
              <a:buChar char=""/>
            </a:pPr>
            <a:r>
              <a:rPr lang="en-US" sz="3200" b="1" strike="noStrike" spc="-1" dirty="0">
                <a:solidFill>
                  <a:srgbClr val="000000"/>
                </a:solidFill>
                <a:uFill>
                  <a:solidFill>
                    <a:srgbClr val="FFFFFF"/>
                  </a:solidFill>
                </a:uFill>
                <a:latin typeface="Arial"/>
              </a:rPr>
              <a:t>Visualize models in the brain</a:t>
            </a:r>
          </a:p>
        </p:txBody>
      </p:sp>
    </p:spTree>
    <p:extLst>
      <p:ext uri="{BB962C8B-B14F-4D97-AF65-F5344CB8AC3E}">
        <p14:creationId xmlns:p14="http://schemas.microsoft.com/office/powerpoint/2010/main" val="398666344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Mapping Background</a:t>
            </a:r>
          </a:p>
        </p:txBody>
      </p:sp>
      <p:sp>
        <p:nvSpPr>
          <p:cNvPr id="64"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GLM</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Simple yet powerful for showing significant localized correlations</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However, is linear and univariate and therefore cannot capture complicated patterns of activation</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Searchlight</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Perform machine learning on small kernels of voxels</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Can capture non-linear effects but still cannot account for large spatial patterns</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Absolute Discriminate Map</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Visualize weights of model directly</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Resulting maps can be highly dependent on regularization of the model</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Easy to visualize when model is linear and model dimensionality is the same as input dimensionality</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How can we generalize to non-linear and complex models?</a:t>
            </a: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Visualize models in the brain</a:t>
            </a:r>
          </a:p>
        </p:txBody>
      </p:sp>
      <p:sp>
        <p:nvSpPr>
          <p:cNvPr id="70"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Want to be able to visualize trained models in the brain</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Useful for debugging and formulating neuroscience hypotheses</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Multivariate and non-linear models can be hard to visualize in only three dimensions</a:t>
            </a: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Mapping</a:t>
            </a:r>
          </a:p>
        </p:txBody>
      </p:sp>
      <p:sp>
        <p:nvSpPr>
          <p:cNvPr id="119"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Sensitivity Analysis</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Differentiate decoder outputs with respect to inputs</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Evaluate derivative on every training example</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Calculate RMS value across examples</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Left with a map the size of the input dimension for each output</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Can examine individually or aggregate across outputs</a:t>
            </a:r>
          </a:p>
          <a:p>
            <a:pPr marL="864000" lvl="1" indent="-324000">
              <a:buClr>
                <a:srgbClr val="000000"/>
              </a:buClr>
              <a:buSzPct val="75000"/>
              <a:buFont typeface="Symbol" charset="2"/>
              <a:buChar char=""/>
            </a:pPr>
            <a:r>
              <a:rPr lang="en-US" sz="2800" strike="noStrike" spc="-1">
                <a:solidFill>
                  <a:srgbClr val="000000"/>
                </a:solidFill>
                <a:uFill>
                  <a:solidFill>
                    <a:srgbClr val="FFFFFF"/>
                  </a:solidFill>
                </a:uFill>
                <a:latin typeface="Arial"/>
              </a:rPr>
              <a:t>For linear SVM simplifies to absolute discriminate map</a:t>
            </a: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Mapping</a:t>
            </a:r>
          </a:p>
        </p:txBody>
      </p:sp>
      <p:sp>
        <p:nvSpPr>
          <p:cNvPr id="124" name="TextShape 2"/>
          <p:cNvSpPr txBox="1"/>
          <p:nvPr/>
        </p:nvSpPr>
        <p:spPr>
          <a:xfrm>
            <a:off x="504000" y="1769040"/>
            <a:ext cx="9071640" cy="4384440"/>
          </a:xfrm>
          <a:prstGeom prst="rect">
            <a:avLst/>
          </a:prstGeom>
          <a:noFill/>
          <a:ln>
            <a:noFill/>
          </a:ln>
        </p:spPr>
        <p:txBody>
          <a:bodyPr lIns="0" tIns="0" rIns="0" bIns="0"/>
          <a:lstStyle/>
          <a:p>
            <a:endParaRPr lang="en-US" sz="3200" strike="noStrike" spc="-1">
              <a:solidFill>
                <a:srgbClr val="000000"/>
              </a:solidFill>
              <a:uFill>
                <a:solidFill>
                  <a:srgbClr val="FFFFFF"/>
                </a:solidFill>
              </a:uFill>
              <a:latin typeface="Arial"/>
            </a:endParaRPr>
          </a:p>
        </p:txBody>
      </p:sp>
      <p:pic>
        <p:nvPicPr>
          <p:cNvPr id="125" name="Picture 124"/>
          <p:cNvPicPr/>
          <p:nvPr/>
        </p:nvPicPr>
        <p:blipFill>
          <a:blip r:embed="rId2"/>
          <a:stretch/>
        </p:blipFill>
        <p:spPr>
          <a:xfrm>
            <a:off x="2003400" y="1591920"/>
            <a:ext cx="5769000" cy="54489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Thresholding</a:t>
            </a:r>
          </a:p>
        </p:txBody>
      </p:sp>
      <p:sp>
        <p:nvSpPr>
          <p:cNvPr id="121"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Reasonable thresholding of the map can be achieved via recursive feature elimination</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Threshold selected when classifier performance not significantly different from chance</a:t>
            </a:r>
          </a:p>
        </p:txBody>
      </p:sp>
      <p:pic>
        <p:nvPicPr>
          <p:cNvPr id="122" name="Picture 121"/>
          <p:cNvPicPr/>
          <p:nvPr/>
        </p:nvPicPr>
        <p:blipFill>
          <a:blip r:embed="rId2"/>
          <a:stretch/>
        </p:blipFill>
        <p:spPr>
          <a:xfrm>
            <a:off x="2797200" y="4114800"/>
            <a:ext cx="4609440" cy="23248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Future Work</a:t>
            </a:r>
          </a:p>
        </p:txBody>
      </p:sp>
      <p:sp>
        <p:nvSpPr>
          <p:cNvPr id="127"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Build realistic virtual environment</a:t>
            </a:r>
          </a:p>
          <a:p>
            <a:pPr marL="889200" lvl="1"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Build third stimulus that allows for freeform subject planning and state transitions</a:t>
            </a:r>
            <a:endParaRPr lang="en-US" sz="3200" strike="noStrike" spc="-1" dirty="0" smtClean="0">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Maximize decoding accuracy</a:t>
            </a:r>
            <a:endParaRPr lang="en-US" sz="3200" strike="noStrike" spc="-1" dirty="0">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US" sz="2800" strike="noStrike" spc="-1" dirty="0">
                <a:solidFill>
                  <a:srgbClr val="000000"/>
                </a:solidFill>
                <a:uFill>
                  <a:solidFill>
                    <a:srgbClr val="FFFFFF"/>
                  </a:solidFill>
                </a:uFill>
                <a:latin typeface="Arial"/>
              </a:rPr>
              <a:t>Hidden Markov Model approach to temporal filtering</a:t>
            </a:r>
          </a:p>
          <a:p>
            <a:pPr marL="406800" indent="-324000">
              <a:buClr>
                <a:srgbClr val="000000"/>
              </a:buClr>
              <a:buSzPct val="75000"/>
              <a:buFont typeface="Symbol" charset="2"/>
              <a:buChar char=""/>
            </a:pPr>
            <a:r>
              <a:rPr lang="en-US" sz="2800" spc="-1" dirty="0" smtClean="0">
                <a:solidFill>
                  <a:srgbClr val="000000"/>
                </a:solidFill>
                <a:uFill>
                  <a:solidFill>
                    <a:srgbClr val="FFFFFF"/>
                  </a:solidFill>
                </a:uFill>
                <a:latin typeface="Arial"/>
              </a:rPr>
              <a:t>Run in real-time</a:t>
            </a:r>
          </a:p>
          <a:p>
            <a:pPr marL="864000" lvl="1" indent="-324000">
              <a:buClr>
                <a:srgbClr val="000000"/>
              </a:buClr>
              <a:buSzPct val="75000"/>
              <a:buFont typeface="Symbol" charset="2"/>
              <a:buChar char=""/>
            </a:pPr>
            <a:r>
              <a:rPr lang="en-US" sz="2800" spc="-1" dirty="0" smtClean="0">
                <a:solidFill>
                  <a:srgbClr val="000000"/>
                </a:solidFill>
                <a:uFill>
                  <a:solidFill>
                    <a:srgbClr val="FFFFFF"/>
                  </a:solidFill>
                </a:uFill>
                <a:latin typeface="Arial"/>
              </a:rPr>
              <a:t>Integrate registration and decoding pipelines and return real-time state transition feedback</a:t>
            </a:r>
          </a:p>
          <a:p>
            <a:pPr marL="406800" indent="-324000">
              <a:buClr>
                <a:srgbClr val="000000"/>
              </a:buClr>
              <a:buSzPct val="75000"/>
              <a:buFont typeface="Symbol" charset="2"/>
              <a:buChar char=""/>
            </a:pPr>
            <a:r>
              <a:rPr lang="en-US" sz="2800" spc="-1" dirty="0" smtClean="0">
                <a:solidFill>
                  <a:srgbClr val="000000"/>
                </a:solidFill>
                <a:uFill>
                  <a:solidFill>
                    <a:srgbClr val="FFFFFF"/>
                  </a:solidFill>
                </a:uFill>
                <a:latin typeface="Arial"/>
              </a:rPr>
              <a:t>Visualize Models</a:t>
            </a:r>
          </a:p>
          <a:p>
            <a:pPr marL="864000" lvl="1" indent="-324000">
              <a:buClr>
                <a:srgbClr val="000000"/>
              </a:buClr>
              <a:buSzPct val="75000"/>
              <a:buFont typeface="Symbol" charset="2"/>
              <a:buChar char=""/>
            </a:pPr>
            <a:r>
              <a:rPr lang="en-US" sz="2800" spc="-1" dirty="0" smtClean="0">
                <a:solidFill>
                  <a:srgbClr val="000000"/>
                </a:solidFill>
                <a:uFill>
                  <a:solidFill>
                    <a:srgbClr val="FFFFFF"/>
                  </a:solidFill>
                </a:uFill>
                <a:latin typeface="Arial"/>
              </a:rPr>
              <a:t>Visualize trained model including hidden Markov model</a:t>
            </a:r>
          </a:p>
          <a:p>
            <a:pPr marL="864000" lvl="1" indent="-324000">
              <a:buClr>
                <a:srgbClr val="000000"/>
              </a:buClr>
              <a:buSzPct val="75000"/>
              <a:buFont typeface="Symbol" charset="2"/>
              <a:buChar char=""/>
            </a:pPr>
            <a:endParaRPr lang="en-US" sz="2800" spc="-1" dirty="0" smtClean="0">
              <a:solidFill>
                <a:srgbClr val="000000"/>
              </a:solidFill>
              <a:uFill>
                <a:solidFill>
                  <a:srgbClr val="FFFFFF"/>
                </a:solidFill>
              </a:uFill>
              <a:latin typeface="Arial"/>
            </a:endParaRPr>
          </a:p>
          <a:p>
            <a:pPr marL="864000" lvl="1" indent="-324000">
              <a:buClr>
                <a:srgbClr val="000000"/>
              </a:buClr>
              <a:buSzPct val="75000"/>
              <a:buFont typeface="Symbol" charset="2"/>
              <a:buChar char=""/>
            </a:pPr>
            <a:endParaRPr lang="en-US" sz="2800" spc="-1" dirty="0" smtClean="0">
              <a:solidFill>
                <a:srgbClr val="000000"/>
              </a:solidFill>
              <a:uFill>
                <a:solidFill>
                  <a:srgbClr val="FFFFFF"/>
                </a:solidFill>
              </a:uFill>
              <a:latin typeface="Arial"/>
            </a:endParaRPr>
          </a:p>
          <a:p>
            <a:pPr marL="406800" indent="-324000">
              <a:buClr>
                <a:srgbClr val="000000"/>
              </a:buClr>
              <a:buSzPct val="75000"/>
              <a:buFont typeface="Symbol" charset="2"/>
              <a:buChar char=""/>
            </a:pPr>
            <a:endParaRPr lang="en-US" sz="2800" spc="-1" dirty="0" smtClean="0">
              <a:solidFill>
                <a:srgbClr val="000000"/>
              </a:solidFill>
              <a:uFill>
                <a:solidFill>
                  <a:srgbClr val="FFFFFF"/>
                </a:solidFill>
              </a:uFill>
              <a:latin typeface="Arial"/>
            </a:endParaRPr>
          </a:p>
          <a:p>
            <a:pPr marL="864000" lvl="1" indent="-324000">
              <a:buClr>
                <a:srgbClr val="000000"/>
              </a:buClr>
              <a:buSzPct val="75000"/>
              <a:buFont typeface="Symbol" charset="2"/>
              <a:buChar char=""/>
            </a:pPr>
            <a:endParaRPr lang="en-US" sz="2800" strike="noStrike" spc="-1" dirty="0">
              <a:solidFill>
                <a:srgbClr val="000000"/>
              </a:solidFill>
              <a:uFill>
                <a:solidFill>
                  <a:srgbClr val="FFFFFF"/>
                </a:solidFill>
              </a:uFill>
              <a:latin typeface="Aria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strike="noStrike" spc="-1" dirty="0" smtClean="0">
                <a:solidFill>
                  <a:srgbClr val="000000"/>
                </a:solidFill>
                <a:uFill>
                  <a:solidFill>
                    <a:srgbClr val="FFFFFF"/>
                  </a:solidFill>
                </a:uFill>
                <a:latin typeface="Arial"/>
              </a:rPr>
              <a:t> ADHD </a:t>
            </a:r>
            <a:r>
              <a:rPr lang="en-US" sz="4400" strike="noStrike" spc="-1" dirty="0">
                <a:solidFill>
                  <a:srgbClr val="000000"/>
                </a:solidFill>
                <a:uFill>
                  <a:solidFill>
                    <a:srgbClr val="FFFFFF"/>
                  </a:solidFill>
                </a:uFill>
                <a:latin typeface="Arial"/>
              </a:rPr>
              <a:t>real-time </a:t>
            </a:r>
            <a:r>
              <a:rPr lang="en-US" sz="4400" strike="noStrike" spc="-1" dirty="0" err="1">
                <a:solidFill>
                  <a:srgbClr val="000000"/>
                </a:solidFill>
                <a:uFill>
                  <a:solidFill>
                    <a:srgbClr val="FFFFFF"/>
                  </a:solidFill>
                </a:uFill>
                <a:latin typeface="Arial"/>
              </a:rPr>
              <a:t>neuro</a:t>
            </a:r>
            <a:r>
              <a:rPr lang="en-US" sz="4400" strike="noStrike" spc="-1" dirty="0">
                <a:solidFill>
                  <a:srgbClr val="000000"/>
                </a:solidFill>
                <a:uFill>
                  <a:solidFill>
                    <a:srgbClr val="FFFFFF"/>
                  </a:solidFill>
                </a:uFill>
                <a:latin typeface="Arial"/>
              </a:rPr>
              <a:t>-feedback therapy</a:t>
            </a:r>
          </a:p>
        </p:txBody>
      </p:sp>
      <p:sp>
        <p:nvSpPr>
          <p:cNvPr id="48" name="TextShape 2"/>
          <p:cNvSpPr txBox="1"/>
          <p:nvPr/>
        </p:nvSpPr>
        <p:spPr>
          <a:xfrm>
            <a:off x="504000" y="1769040"/>
            <a:ext cx="9071640" cy="4384440"/>
          </a:xfrm>
          <a:prstGeom prst="rect">
            <a:avLst/>
          </a:prstGeom>
          <a:noFill/>
          <a:ln>
            <a:noFill/>
          </a:ln>
        </p:spPr>
        <p:txBody>
          <a:bodyPr lIns="0" tIns="0" rIns="0" bIns="0"/>
          <a:lstStyle/>
          <a:p>
            <a:endParaRPr lang="en-US" sz="3200" strike="noStrike" spc="-1">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436298" y="2405019"/>
            <a:ext cx="4571792" cy="3267172"/>
          </a:xfrm>
          <a:prstGeom prst="rect">
            <a:avLst/>
          </a:prstGeom>
        </p:spPr>
      </p:pic>
      <p:sp>
        <p:nvSpPr>
          <p:cNvPr id="7" name="Text Placeholder 6"/>
          <p:cNvSpPr>
            <a:spLocks noGrp="1"/>
          </p:cNvSpPr>
          <p:nvPr>
            <p:ph type="body"/>
          </p:nvPr>
        </p:nvSpPr>
        <p:spPr/>
        <p:txBody>
          <a:bodyPr/>
          <a:lstStyle/>
          <a:p>
            <a:endParaRPr lang="en-US" dirty="0"/>
          </a:p>
        </p:txBody>
      </p:sp>
      <p:sp>
        <p:nvSpPr>
          <p:cNvPr id="8" name="Text Placeholder 7"/>
          <p:cNvSpPr>
            <a:spLocks noGrp="1"/>
          </p:cNvSpPr>
          <p:nvPr>
            <p:ph type="body"/>
          </p:nvPr>
        </p:nvSpPr>
        <p:spPr/>
        <p:txBody>
          <a:bodyPr/>
          <a:lstStyle/>
          <a:p>
            <a:r>
              <a:rPr lang="en-US" dirty="0" smtClean="0"/>
              <a:t>Individuals learn to produce and maintain a pattern of EEG activity that is consistent with a focused and attentive state</a:t>
            </a:r>
          </a:p>
          <a:p>
            <a:endParaRPr lang="en-US" dirty="0"/>
          </a:p>
          <a:p>
            <a:r>
              <a:rPr lang="en-US" dirty="0" smtClean="0"/>
              <a:t>Recent studies have yielded exceptionally positive results</a:t>
            </a:r>
          </a:p>
          <a:p>
            <a:endParaRPr lang="en-US" dirty="0"/>
          </a:p>
          <a:p>
            <a:endParaRPr lang="en-US" dirty="0"/>
          </a:p>
        </p:txBody>
      </p:sp>
      <p:sp>
        <p:nvSpPr>
          <p:cNvPr id="6" name="Title 5"/>
          <p:cNvSpPr>
            <a:spLocks noGrp="1"/>
          </p:cNvSpPr>
          <p:nvPr>
            <p:ph type="title"/>
          </p:nvPr>
        </p:nvSpPr>
        <p:spPr/>
        <p:txBody>
          <a:bodyPr/>
          <a:lstStyle/>
          <a:p>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Freeform Stimulus</a:t>
            </a:r>
            <a:endParaRPr lang="en-US" dirty="0"/>
          </a:p>
        </p:txBody>
      </p:sp>
      <p:sp>
        <p:nvSpPr>
          <p:cNvPr id="3" name="Text Placeholder 2"/>
          <p:cNvSpPr>
            <a:spLocks noGrp="1"/>
          </p:cNvSpPr>
          <p:nvPr>
            <p:ph type="body"/>
          </p:nvPr>
        </p:nvSpPr>
        <p:spPr/>
        <p:txBody>
          <a:bodyPr/>
          <a:lstStyle/>
          <a:p>
            <a:endParaRPr lang="en-US"/>
          </a:p>
        </p:txBody>
      </p:sp>
    </p:spTree>
    <p:extLst>
      <p:ext uri="{BB962C8B-B14F-4D97-AF65-F5344CB8AC3E}">
        <p14:creationId xmlns:p14="http://schemas.microsoft.com/office/powerpoint/2010/main" val="419853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Hidden Markov Model</a:t>
            </a:r>
          </a:p>
        </p:txBody>
      </p:sp>
      <p:sp>
        <p:nvSpPr>
          <p:cNvPr id="129"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Current temporal filters rely on knowledge of block structure of stimuli</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In a practical application, the block structure would be unknown</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Treat cognitive state transitions for a particular task as a hidden Markov model</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Use a machine learning algorithm (neural network for example) to estimate prior probability of a state given the signal at a particular time step</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Calculate most likely sequence of states over a fixed number of observations based on probability output</a:t>
            </a:r>
          </a:p>
          <a:p>
            <a:pPr marL="432000" indent="-324000">
              <a:buClr>
                <a:srgbClr val="000000"/>
              </a:buClr>
              <a:buSzPct val="45000"/>
              <a:buFont typeface="Wingdings" charset="2"/>
              <a:buChar char=""/>
            </a:pPr>
            <a:r>
              <a:rPr lang="en-US" sz="3200" strike="noStrike" spc="-1">
                <a:solidFill>
                  <a:srgbClr val="000000"/>
                </a:solidFill>
                <a:uFill>
                  <a:solidFill>
                    <a:srgbClr val="FFFFFF"/>
                  </a:solidFill>
                </a:uFill>
                <a:latin typeface="Arial"/>
              </a:rPr>
              <a:t>The transition probability matrix can be easily estimated from the group data since no registration is required</a:t>
            </a: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feedback</a:t>
            </a:r>
            <a:endParaRPr lang="en-US" dirty="0"/>
          </a:p>
        </p:txBody>
      </p:sp>
      <p:sp>
        <p:nvSpPr>
          <p:cNvPr id="3" name="Text Placeholder 2"/>
          <p:cNvSpPr>
            <a:spLocks noGrp="1"/>
          </p:cNvSpPr>
          <p:nvPr>
            <p:ph type="body"/>
          </p:nvPr>
        </p:nvSpPr>
        <p:spPr/>
        <p:txBody>
          <a:bodyPr/>
          <a:lstStyle/>
          <a:p>
            <a:endParaRPr lang="en-US" dirty="0"/>
          </a:p>
        </p:txBody>
      </p:sp>
    </p:spTree>
    <p:extLst>
      <p:ext uri="{BB962C8B-B14F-4D97-AF65-F5344CB8AC3E}">
        <p14:creationId xmlns:p14="http://schemas.microsoft.com/office/powerpoint/2010/main" val="3816580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decoder with hidden </a:t>
            </a:r>
            <a:r>
              <a:rPr lang="en-US" dirty="0" err="1" smtClean="0"/>
              <a:t>markov</a:t>
            </a:r>
            <a:r>
              <a:rPr lang="en-US" dirty="0" smtClean="0"/>
              <a:t> model</a:t>
            </a:r>
            <a:endParaRPr lang="en-US" dirty="0"/>
          </a:p>
        </p:txBody>
      </p:sp>
      <p:sp>
        <p:nvSpPr>
          <p:cNvPr id="3" name="Text Placeholder 2"/>
          <p:cNvSpPr>
            <a:spLocks noGrp="1"/>
          </p:cNvSpPr>
          <p:nvPr>
            <p:ph type="body"/>
          </p:nvPr>
        </p:nvSpPr>
        <p:spPr/>
        <p:txBody>
          <a:bodyPr/>
          <a:lstStyle/>
          <a:p>
            <a:endParaRPr lang="en-US"/>
          </a:p>
        </p:txBody>
      </p:sp>
    </p:spTree>
    <p:extLst>
      <p:ext uri="{BB962C8B-B14F-4D97-AF65-F5344CB8AC3E}">
        <p14:creationId xmlns:p14="http://schemas.microsoft.com/office/powerpoint/2010/main" val="1504909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a:solidFill>
                  <a:srgbClr val="000000"/>
                </a:solidFill>
                <a:uFill>
                  <a:solidFill>
                    <a:srgbClr val="FFFFFF"/>
                  </a:solidFill>
                </a:uFill>
                <a:latin typeface="Arial"/>
              </a:rPr>
              <a:t>Questions?</a:t>
            </a:r>
          </a:p>
        </p:txBody>
      </p:sp>
      <p:sp>
        <p:nvSpPr>
          <p:cNvPr id="135" name="TextShape 2"/>
          <p:cNvSpPr txBox="1"/>
          <p:nvPr/>
        </p:nvSpPr>
        <p:spPr>
          <a:xfrm>
            <a:off x="504000" y="1769040"/>
            <a:ext cx="9071640" cy="4384440"/>
          </a:xfrm>
          <a:prstGeom prst="rect">
            <a:avLst/>
          </a:prstGeom>
          <a:noFill/>
          <a:ln>
            <a:noFill/>
          </a:ln>
        </p:spPr>
        <p:txBody>
          <a:bodyPr lIns="0" tIns="0" rIns="0" bIns="0"/>
          <a:lstStyle/>
          <a:p>
            <a:endParaRPr lang="en-US" sz="3200" strike="noStrike" spc="-1">
              <a:solidFill>
                <a:srgbClr val="000000"/>
              </a:solidFill>
              <a:uFill>
                <a:solidFill>
                  <a:srgbClr val="FFFFFF"/>
                </a:solidFill>
              </a:uFill>
              <a:latin typeface="Arial"/>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strike="noStrike" spc="-1" dirty="0">
                <a:solidFill>
                  <a:srgbClr val="000000"/>
                </a:solidFill>
                <a:uFill>
                  <a:solidFill>
                    <a:srgbClr val="FFFFFF"/>
                  </a:solidFill>
                </a:uFill>
                <a:latin typeface="Arial"/>
              </a:rPr>
              <a:t>PTSD </a:t>
            </a:r>
            <a:r>
              <a:rPr lang="en-US" sz="4400" strike="noStrike" spc="-1" dirty="0" smtClean="0">
                <a:solidFill>
                  <a:srgbClr val="000000"/>
                </a:solidFill>
                <a:uFill>
                  <a:solidFill>
                    <a:srgbClr val="FFFFFF"/>
                  </a:solidFill>
                </a:uFill>
                <a:latin typeface="Arial"/>
              </a:rPr>
              <a:t>Exposure Therapy</a:t>
            </a:r>
            <a:endParaRPr lang="en-US" sz="4400" strike="noStrike" spc="-1" dirty="0">
              <a:solidFill>
                <a:srgbClr val="000000"/>
              </a:solidFill>
              <a:uFill>
                <a:solidFill>
                  <a:srgbClr val="FFFFFF"/>
                </a:solidFill>
              </a:uFill>
              <a:latin typeface="Arial"/>
            </a:endParaRPr>
          </a:p>
        </p:txBody>
      </p:sp>
      <p:sp>
        <p:nvSpPr>
          <p:cNvPr id="46" name="TextShape 2"/>
          <p:cNvSpPr txBox="1"/>
          <p:nvPr/>
        </p:nvSpPr>
        <p:spPr>
          <a:xfrm>
            <a:off x="504000" y="1769040"/>
            <a:ext cx="9071640" cy="4384440"/>
          </a:xfrm>
          <a:prstGeom prst="rect">
            <a:avLst/>
          </a:prstGeom>
          <a:noFill/>
          <a:ln>
            <a:noFill/>
          </a:ln>
        </p:spPr>
        <p:txBody>
          <a:bodyPr lIns="0" tIns="0" rIns="0" bIns="0"/>
          <a:lstStyle/>
          <a:p>
            <a:endParaRPr lang="en-US" sz="320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4970681" y="2052058"/>
            <a:ext cx="4991832" cy="3565594"/>
          </a:xfrm>
          <a:prstGeom prst="rect">
            <a:avLst/>
          </a:prstGeom>
        </p:spPr>
      </p:pic>
      <p:sp>
        <p:nvSpPr>
          <p:cNvPr id="3" name="Title 2"/>
          <p:cNvSpPr>
            <a:spLocks noGrp="1"/>
          </p:cNvSpPr>
          <p:nvPr>
            <p:ph type="title"/>
          </p:nvPr>
        </p:nvSpPr>
        <p:spPr/>
        <p:txBody>
          <a:bodyPr/>
          <a:lstStyle/>
          <a:p>
            <a:endParaRPr lang="en-US"/>
          </a:p>
        </p:txBody>
      </p:sp>
      <p:sp>
        <p:nvSpPr>
          <p:cNvPr id="4" name="Text Placeholder 3"/>
          <p:cNvSpPr>
            <a:spLocks noGrp="1"/>
          </p:cNvSpPr>
          <p:nvPr>
            <p:ph type="body"/>
          </p:nvPr>
        </p:nvSpPr>
        <p:spPr/>
        <p:txBody>
          <a:bodyPr/>
          <a:lstStyle/>
          <a:p>
            <a:r>
              <a:rPr lang="en-US" spc="-1" dirty="0" smtClean="0">
                <a:solidFill>
                  <a:srgbClr val="000000"/>
                </a:solidFill>
                <a:uFill>
                  <a:solidFill>
                    <a:srgbClr val="FFFFFF"/>
                  </a:solidFill>
                </a:uFill>
                <a:latin typeface="Arial"/>
              </a:rPr>
              <a:t>Exposes patients t</a:t>
            </a:r>
            <a:r>
              <a:rPr lang="en-US" strike="noStrike" spc="-1" dirty="0" smtClean="0">
                <a:solidFill>
                  <a:srgbClr val="000000"/>
                </a:solidFill>
                <a:uFill>
                  <a:solidFill>
                    <a:srgbClr val="FFFFFF"/>
                  </a:solidFill>
                </a:uFill>
                <a:latin typeface="Arial"/>
              </a:rPr>
              <a:t>o triggering stimuli i</a:t>
            </a:r>
            <a:r>
              <a:rPr lang="en-US" spc="-1" dirty="0" smtClean="0">
                <a:solidFill>
                  <a:srgbClr val="000000"/>
                </a:solidFill>
                <a:uFill>
                  <a:solidFill>
                    <a:srgbClr val="FFFFFF"/>
                  </a:solidFill>
                </a:uFill>
                <a:latin typeface="Arial"/>
              </a:rPr>
              <a:t>n safe environment t</a:t>
            </a:r>
            <a:r>
              <a:rPr lang="en-US" strike="noStrike" spc="-1" dirty="0" smtClean="0">
                <a:solidFill>
                  <a:srgbClr val="000000"/>
                </a:solidFill>
                <a:uFill>
                  <a:solidFill>
                    <a:srgbClr val="FFFFFF"/>
                  </a:solidFill>
                </a:uFill>
                <a:latin typeface="Arial"/>
              </a:rPr>
              <a:t>o recondition response</a:t>
            </a:r>
          </a:p>
          <a:p>
            <a:endParaRPr lang="en-US" spc="-1" dirty="0" smtClean="0">
              <a:solidFill>
                <a:srgbClr val="000000"/>
              </a:solidFill>
              <a:uFill>
                <a:solidFill>
                  <a:srgbClr val="FFFFFF"/>
                </a:solidFill>
              </a:uFill>
              <a:latin typeface="Arial"/>
            </a:endParaRPr>
          </a:p>
          <a:p>
            <a:r>
              <a:rPr lang="en-US" spc="-1" dirty="0" smtClean="0">
                <a:solidFill>
                  <a:srgbClr val="000000"/>
                </a:solidFill>
                <a:uFill>
                  <a:solidFill>
                    <a:srgbClr val="FFFFFF"/>
                  </a:solidFill>
                </a:uFill>
                <a:latin typeface="Arial"/>
              </a:rPr>
              <a:t>Therapist must constantly i</a:t>
            </a:r>
            <a:r>
              <a:rPr lang="en-US" strike="noStrike" spc="-1" dirty="0" smtClean="0">
                <a:solidFill>
                  <a:srgbClr val="000000"/>
                </a:solidFill>
                <a:uFill>
                  <a:solidFill>
                    <a:srgbClr val="FFFFFF"/>
                  </a:solidFill>
                </a:uFill>
                <a:latin typeface="Arial"/>
              </a:rPr>
              <a:t>nquire as to the subjects l</a:t>
            </a:r>
            <a:r>
              <a:rPr lang="en-US" spc="-1" dirty="0" smtClean="0">
                <a:solidFill>
                  <a:srgbClr val="000000"/>
                </a:solidFill>
                <a:uFill>
                  <a:solidFill>
                    <a:srgbClr val="FFFFFF"/>
                  </a:solidFill>
                </a:uFill>
                <a:latin typeface="Arial"/>
              </a:rPr>
              <a:t>evel of discomfort</a:t>
            </a:r>
          </a:p>
          <a:p>
            <a:endParaRPr lang="en-US" strike="noStrike" spc="-1" dirty="0">
              <a:solidFill>
                <a:srgbClr val="000000"/>
              </a:solidFill>
              <a:uFill>
                <a:solidFill>
                  <a:srgbClr val="FFFFFF"/>
                </a:solidFill>
              </a:uFill>
              <a:latin typeface="Arial"/>
            </a:endParaRPr>
          </a:p>
          <a:p>
            <a:r>
              <a:rPr lang="en-US" spc="-1" dirty="0" err="1" smtClean="0">
                <a:solidFill>
                  <a:srgbClr val="000000"/>
                </a:solidFill>
                <a:uFill>
                  <a:solidFill>
                    <a:srgbClr val="FFFFFF"/>
                  </a:solidFill>
                </a:uFill>
                <a:latin typeface="Arial"/>
              </a:rPr>
              <a:t>Neuro</a:t>
            </a:r>
            <a:r>
              <a:rPr lang="en-US" spc="-1" dirty="0" smtClean="0">
                <a:solidFill>
                  <a:srgbClr val="000000"/>
                </a:solidFill>
                <a:uFill>
                  <a:solidFill>
                    <a:srgbClr val="FFFFFF"/>
                  </a:solidFill>
                </a:uFill>
                <a:latin typeface="Arial"/>
              </a:rPr>
              <a:t>-feedback could be provided directly to the subject to </a:t>
            </a:r>
            <a:r>
              <a:rPr lang="en-US" spc="-1" dirty="0" err="1" smtClean="0">
                <a:solidFill>
                  <a:srgbClr val="000000"/>
                </a:solidFill>
                <a:uFill>
                  <a:solidFill>
                    <a:srgbClr val="FFFFFF"/>
                  </a:solidFill>
                </a:uFill>
                <a:latin typeface="Arial"/>
              </a:rPr>
              <a:t>ed</a:t>
            </a:r>
            <a:r>
              <a:rPr lang="en-US" spc="-1" dirty="0" smtClean="0">
                <a:solidFill>
                  <a:srgbClr val="000000"/>
                </a:solidFill>
                <a:uFill>
                  <a:solidFill>
                    <a:srgbClr val="FFFFFF"/>
                  </a:solidFill>
                </a:uFill>
                <a:latin typeface="Arial"/>
              </a:rPr>
              <a:t> to augment therapy as well as provide therapist useful information on the state of the subject and the progress of the therapy</a:t>
            </a:r>
            <a:endParaRPr lang="en-US" strike="noStrike" spc="-1" dirty="0" smtClean="0">
              <a:solidFill>
                <a:srgbClr val="000000"/>
              </a:solidFill>
              <a:uFill>
                <a:solidFill>
                  <a:srgbClr val="FFFFFF"/>
                </a:solidFill>
              </a:uFill>
              <a:latin typeface="Arial"/>
            </a:endParaRPr>
          </a:p>
          <a:p>
            <a:endParaRPr lang="en-US" dirty="0"/>
          </a:p>
        </p:txBody>
      </p:sp>
      <p:sp>
        <p:nvSpPr>
          <p:cNvPr id="5" name="Text Placeholder 4"/>
          <p:cNvSpPr>
            <a:spLocks noGrp="1"/>
          </p:cNvSpPr>
          <p:nvPr>
            <p:ph type="body"/>
          </p:nvPr>
        </p:nvSpPr>
        <p:spPr/>
        <p:txBody>
          <a:bodyPr/>
          <a:lstStyle/>
          <a:p>
            <a:endParaRPr lang="en-US"/>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p:nvPr>
        </p:nvSpPr>
        <p:spPr/>
        <p:txBody>
          <a:bodyPr/>
          <a:lstStyle/>
          <a:p>
            <a:r>
              <a:rPr lang="en-US" dirty="0" smtClean="0"/>
              <a:t>At the same time, great strides have been made in neuroimaging techniques for decoding cognitive state:</a:t>
            </a:r>
          </a:p>
          <a:p>
            <a:endParaRPr lang="en-US" dirty="0" smtClean="0"/>
          </a:p>
          <a:p>
            <a:r>
              <a:rPr lang="en-US" dirty="0" smtClean="0"/>
              <a:t>[Interesting examples]</a:t>
            </a:r>
          </a:p>
          <a:p>
            <a:endParaRPr lang="en-US" dirty="0" smtClean="0"/>
          </a:p>
          <a:p>
            <a:r>
              <a:rPr lang="en-US" dirty="0" smtClean="0"/>
              <a:t>We want to leverage these recent advances to create a general framework for improving innovative therapies. </a:t>
            </a:r>
            <a:endParaRPr lang="en-US" dirty="0"/>
          </a:p>
        </p:txBody>
      </p:sp>
      <p:sp>
        <p:nvSpPr>
          <p:cNvPr id="5" name="Title 4"/>
          <p:cNvSpPr>
            <a:spLocks noGrp="1"/>
          </p:cNvSpPr>
          <p:nvPr>
            <p:ph type="title"/>
          </p:nvPr>
        </p:nvSpPr>
        <p:spPr/>
        <p:txBody>
          <a:bodyPr/>
          <a:lstStyle/>
          <a:p>
            <a:endParaRPr lang="en-US" dirty="0"/>
          </a:p>
        </p:txBody>
      </p:sp>
    </p:spTree>
    <p:extLst>
      <p:ext uri="{BB962C8B-B14F-4D97-AF65-F5344CB8AC3E}">
        <p14:creationId xmlns:p14="http://schemas.microsoft.com/office/powerpoint/2010/main" val="3875659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Shape 1"/>
          <p:cNvSpPr txBox="1"/>
          <p:nvPr/>
        </p:nvSpPr>
        <p:spPr>
          <a:xfrm>
            <a:off x="504000" y="301320"/>
            <a:ext cx="9071640" cy="1262160"/>
          </a:xfrm>
          <a:prstGeom prst="rect">
            <a:avLst/>
          </a:prstGeom>
          <a:noFill/>
          <a:ln>
            <a:noFill/>
          </a:ln>
        </p:spPr>
        <p:txBody>
          <a:bodyPr lIns="0" tIns="0" rIns="0" bIns="0" anchor="ctr"/>
          <a:lstStyle/>
          <a:p>
            <a:pPr algn="ctr"/>
            <a:r>
              <a:rPr lang="en-US" sz="4400" strike="noStrike" spc="-1" dirty="0" smtClean="0">
                <a:solidFill>
                  <a:srgbClr val="000000"/>
                </a:solidFill>
                <a:uFill>
                  <a:solidFill>
                    <a:srgbClr val="FFFFFF"/>
                  </a:solidFill>
                </a:uFill>
                <a:latin typeface="Arial"/>
              </a:rPr>
              <a:t>Decoding cognitive </a:t>
            </a:r>
            <a:r>
              <a:rPr lang="en-US" sz="4400" strike="noStrike" spc="-1" dirty="0">
                <a:solidFill>
                  <a:srgbClr val="000000"/>
                </a:solidFill>
                <a:uFill>
                  <a:solidFill>
                    <a:srgbClr val="FFFFFF"/>
                  </a:solidFill>
                </a:uFill>
                <a:latin typeface="Arial"/>
              </a:rPr>
              <a:t>states</a:t>
            </a:r>
          </a:p>
        </p:txBody>
      </p:sp>
      <p:sp>
        <p:nvSpPr>
          <p:cNvPr id="44"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US" sz="3200" strike="noStrike" spc="-1" dirty="0">
                <a:solidFill>
                  <a:srgbClr val="000000"/>
                </a:solidFill>
                <a:uFill>
                  <a:solidFill>
                    <a:srgbClr val="FFFFFF"/>
                  </a:solidFill>
                </a:uFill>
                <a:latin typeface="Arial"/>
              </a:rPr>
              <a:t>What </a:t>
            </a:r>
            <a:r>
              <a:rPr lang="en-US" sz="3200" strike="noStrike" spc="-1" dirty="0" smtClean="0">
                <a:solidFill>
                  <a:srgbClr val="000000"/>
                </a:solidFill>
                <a:uFill>
                  <a:solidFill>
                    <a:srgbClr val="FFFFFF"/>
                  </a:solidFill>
                </a:uFill>
                <a:latin typeface="Arial"/>
              </a:rPr>
              <a:t>is a cognitive </a:t>
            </a:r>
            <a:r>
              <a:rPr lang="en-US" sz="3200" strike="noStrike" spc="-1" dirty="0">
                <a:solidFill>
                  <a:srgbClr val="000000"/>
                </a:solidFill>
                <a:uFill>
                  <a:solidFill>
                    <a:srgbClr val="FFFFFF"/>
                  </a:solidFill>
                </a:uFill>
                <a:latin typeface="Arial"/>
              </a:rPr>
              <a:t>state</a:t>
            </a:r>
            <a:r>
              <a:rPr lang="en-US" sz="3200" strike="noStrike" spc="-1" dirty="0" smtClean="0">
                <a:solidFill>
                  <a:srgbClr val="000000"/>
                </a:solidFill>
                <a:uFill>
                  <a:solidFill>
                    <a:srgbClr val="FFFFFF"/>
                  </a:solidFill>
                </a:uFill>
                <a:latin typeface="Arial"/>
              </a:rPr>
              <a:t>?</a:t>
            </a:r>
          </a:p>
          <a:p>
            <a:pPr marL="889200" lvl="1"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Patterns of neural activation associated with a particular behavior or perception</a:t>
            </a:r>
          </a:p>
          <a:p>
            <a:pPr marL="889200" lvl="1"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Sensory: viewing a particular type of object</a:t>
            </a:r>
            <a:endParaRPr lang="en-US" sz="3200" strike="noStrike" spc="-1" dirty="0">
              <a:solidFill>
                <a:srgbClr val="000000"/>
              </a:solidFill>
              <a:uFill>
                <a:solidFill>
                  <a:srgbClr val="FFFFFF"/>
                </a:solidFill>
              </a:uFill>
              <a:latin typeface="Arial"/>
            </a:endParaRPr>
          </a:p>
          <a:p>
            <a:pPr marL="889200" lvl="1"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Behavioral: performing a particular task</a:t>
            </a:r>
          </a:p>
          <a:p>
            <a:pPr marL="889200" lvl="1" indent="-324000">
              <a:buClr>
                <a:srgbClr val="000000"/>
              </a:buClr>
              <a:buSzPct val="45000"/>
              <a:buFont typeface="Wingdings" charset="2"/>
              <a:buChar char=""/>
            </a:pPr>
            <a:r>
              <a:rPr lang="en-US" sz="3200" strike="noStrike" spc="-1" dirty="0" smtClean="0">
                <a:solidFill>
                  <a:srgbClr val="000000"/>
                </a:solidFill>
                <a:uFill>
                  <a:solidFill>
                    <a:srgbClr val="FFFFFF"/>
                  </a:solidFill>
                </a:uFill>
                <a:latin typeface="Arial"/>
              </a:rPr>
              <a:t>Internal: feeling discomfort</a:t>
            </a:r>
          </a:p>
          <a:p>
            <a:pPr marL="432000" indent="-324000">
              <a:buClr>
                <a:srgbClr val="000000"/>
              </a:buClr>
              <a:buSzPct val="45000"/>
              <a:buFont typeface="Wingdings" charset="2"/>
              <a:buChar char=""/>
            </a:pPr>
            <a:r>
              <a:rPr lang="en-US" sz="3200" spc="-1" dirty="0" smtClean="0">
                <a:solidFill>
                  <a:srgbClr val="000000"/>
                </a:solidFill>
                <a:uFill>
                  <a:solidFill>
                    <a:srgbClr val="FFFFFF"/>
                  </a:solidFill>
                </a:uFill>
                <a:latin typeface="Arial"/>
              </a:rPr>
              <a:t>Cognitive states can overlap and are non-orthogonal</a:t>
            </a:r>
            <a:endParaRPr lang="en-US" sz="320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6309730" y="4245876"/>
            <a:ext cx="5461000" cy="3632200"/>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Decoding cognitive states</a:t>
            </a:r>
            <a:endParaRPr lang="en-US" dirty="0"/>
          </a:p>
        </p:txBody>
      </p:sp>
      <p:sp>
        <p:nvSpPr>
          <p:cNvPr id="3" name="Text Placeholder 2"/>
          <p:cNvSpPr>
            <a:spLocks noGrp="1"/>
          </p:cNvSpPr>
          <p:nvPr>
            <p:ph type="body"/>
          </p:nvPr>
        </p:nvSpPr>
        <p:spPr/>
        <p:txBody>
          <a:bodyPr/>
          <a:lstStyle/>
          <a:p>
            <a:r>
              <a:rPr lang="en-US" dirty="0" smtClean="0"/>
              <a:t>What is decoding?</a:t>
            </a:r>
          </a:p>
          <a:p>
            <a:r>
              <a:rPr lang="en-US" dirty="0" smtClean="0"/>
              <a:t>Determining the current cognitive state from some measure of neural activation</a:t>
            </a:r>
          </a:p>
          <a:p>
            <a:r>
              <a:rPr lang="en-US" dirty="0"/>
              <a:t>	</a:t>
            </a:r>
            <a:r>
              <a:rPr lang="en-US" dirty="0" smtClean="0"/>
              <a:t>functional magnetic resonance imaging (fMRI)</a:t>
            </a:r>
          </a:p>
          <a:p>
            <a:r>
              <a:rPr lang="en-US" dirty="0"/>
              <a:t>	</a:t>
            </a:r>
            <a:r>
              <a:rPr lang="en-US" dirty="0" smtClean="0"/>
              <a:t>electro-encephalography (EEG)</a:t>
            </a:r>
          </a:p>
          <a:p>
            <a:endParaRPr lang="en-US" dirty="0" smtClean="0"/>
          </a:p>
        </p:txBody>
      </p:sp>
      <p:pic>
        <p:nvPicPr>
          <p:cNvPr id="4" name="Picture 3"/>
          <p:cNvPicPr>
            <a:picLocks noChangeAspect="1"/>
          </p:cNvPicPr>
          <p:nvPr/>
        </p:nvPicPr>
        <p:blipFill>
          <a:blip r:embed="rId2"/>
          <a:stretch>
            <a:fillRect/>
          </a:stretch>
        </p:blipFill>
        <p:spPr>
          <a:xfrm>
            <a:off x="504000" y="3425107"/>
            <a:ext cx="4421779" cy="2947853"/>
          </a:xfrm>
          <a:prstGeom prst="rect">
            <a:avLst/>
          </a:prstGeom>
        </p:spPr>
      </p:pic>
      <p:pic>
        <p:nvPicPr>
          <p:cNvPr id="5" name="Picture 4"/>
          <p:cNvPicPr>
            <a:picLocks noChangeAspect="1"/>
          </p:cNvPicPr>
          <p:nvPr/>
        </p:nvPicPr>
        <p:blipFill>
          <a:blip r:embed="rId3"/>
          <a:stretch>
            <a:fillRect/>
          </a:stretch>
        </p:blipFill>
        <p:spPr>
          <a:xfrm>
            <a:off x="5960046" y="3241943"/>
            <a:ext cx="2997200" cy="3517900"/>
          </a:xfrm>
          <a:prstGeom prst="rect">
            <a:avLst/>
          </a:prstGeom>
        </p:spPr>
      </p:pic>
    </p:spTree>
    <p:extLst>
      <p:ext uri="{BB962C8B-B14F-4D97-AF65-F5344CB8AC3E}">
        <p14:creationId xmlns:p14="http://schemas.microsoft.com/office/powerpoint/2010/main" val="65880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Decoding cognitive states</a:t>
            </a:r>
            <a:endParaRPr lang="en-US" dirty="0"/>
          </a:p>
        </p:txBody>
      </p:sp>
      <p:sp>
        <p:nvSpPr>
          <p:cNvPr id="3" name="Text Placeholder 2"/>
          <p:cNvSpPr>
            <a:spLocks noGrp="1"/>
          </p:cNvSpPr>
          <p:nvPr>
            <p:ph type="body"/>
          </p:nvPr>
        </p:nvSpPr>
        <p:spPr/>
        <p:txBody>
          <a:bodyPr/>
          <a:lstStyle/>
          <a:p>
            <a:r>
              <a:rPr lang="en-US" dirty="0" smtClean="0"/>
              <a:t>Generally try to discriminate non-overlapping sets of cognitive states</a:t>
            </a:r>
          </a:p>
          <a:p>
            <a:endParaRPr lang="en-US" dirty="0"/>
          </a:p>
          <a:p>
            <a:r>
              <a:rPr lang="en-US" dirty="0" smtClean="0"/>
              <a:t>Machine learning classifiers are usually applied to solve this problem</a:t>
            </a:r>
          </a:p>
          <a:p>
            <a:r>
              <a:rPr lang="en-US" dirty="0" smtClean="0"/>
              <a:t>	support vector machine (SVM)</a:t>
            </a:r>
          </a:p>
          <a:p>
            <a:r>
              <a:rPr lang="en-US" dirty="0" smtClean="0"/>
              <a:t>	neural network (NN)</a:t>
            </a:r>
          </a:p>
          <a:p>
            <a:endParaRPr lang="en-US" dirty="0"/>
          </a:p>
        </p:txBody>
      </p:sp>
      <p:pic>
        <p:nvPicPr>
          <p:cNvPr id="4" name="Picture 3"/>
          <p:cNvPicPr>
            <a:picLocks noChangeAspect="1"/>
          </p:cNvPicPr>
          <p:nvPr/>
        </p:nvPicPr>
        <p:blipFill>
          <a:blip r:embed="rId2"/>
          <a:stretch>
            <a:fillRect/>
          </a:stretch>
        </p:blipFill>
        <p:spPr>
          <a:xfrm>
            <a:off x="1303142" y="3762583"/>
            <a:ext cx="3074679" cy="3312966"/>
          </a:xfrm>
          <a:prstGeom prst="rect">
            <a:avLst/>
          </a:prstGeom>
        </p:spPr>
      </p:pic>
      <p:pic>
        <p:nvPicPr>
          <p:cNvPr id="5" name="Picture 4"/>
          <p:cNvPicPr>
            <a:picLocks noChangeAspect="1"/>
          </p:cNvPicPr>
          <p:nvPr/>
        </p:nvPicPr>
        <p:blipFill>
          <a:blip r:embed="rId3"/>
          <a:stretch>
            <a:fillRect/>
          </a:stretch>
        </p:blipFill>
        <p:spPr>
          <a:xfrm>
            <a:off x="5656187" y="3991336"/>
            <a:ext cx="2331174" cy="2805179"/>
          </a:xfrm>
          <a:prstGeom prst="rect">
            <a:avLst/>
          </a:prstGeom>
        </p:spPr>
      </p:pic>
    </p:spTree>
    <p:extLst>
      <p:ext uri="{BB962C8B-B14F-4D97-AF65-F5344CB8AC3E}">
        <p14:creationId xmlns:p14="http://schemas.microsoft.com/office/powerpoint/2010/main" val="2453177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TotalTime>
  <Words>1560</Words>
  <Application>Microsoft Macintosh PowerPoint</Application>
  <PresentationFormat>Custom</PresentationFormat>
  <Paragraphs>237</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Why is it important?</vt:lpstr>
      <vt:lpstr>PowerPoint Presentation</vt:lpstr>
      <vt:lpstr>PowerPoint Presentation</vt:lpstr>
      <vt:lpstr>PowerPoint Presentation</vt:lpstr>
      <vt:lpstr>PowerPoint Presentation</vt:lpstr>
      <vt:lpstr>Decoding cognitive states</vt:lpstr>
      <vt:lpstr>Decoding cognitive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Environments and Stimuli for fMRI</vt:lpstr>
      <vt:lpstr>PowerPoint Presentation</vt:lpstr>
      <vt:lpstr>PowerPoint Presentation</vt:lpstr>
      <vt:lpstr>Real-time low-level contrast adjustment</vt:lpstr>
      <vt:lpstr>PowerPoint Presentation</vt:lpstr>
      <vt:lpstr>PowerPoint Presentation</vt:lpstr>
      <vt:lpstr>PowerPoint Presentation</vt:lpstr>
      <vt:lpstr>Smoothing and Sampling</vt:lpstr>
      <vt:lpstr>Temporal Smoothing</vt:lpstr>
      <vt:lpstr>Smoothing and Sampling</vt:lpstr>
      <vt:lpstr>Smoothing and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Freeform Stimulus</vt:lpstr>
      <vt:lpstr>PowerPoint Presentation</vt:lpstr>
      <vt:lpstr>Real-time feedback</vt:lpstr>
      <vt:lpstr>Visualizing decoder with hidden markov model</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Floren</cp:lastModifiedBy>
  <cp:revision>38</cp:revision>
  <dcterms:created xsi:type="dcterms:W3CDTF">2016-01-27T20:48:02Z</dcterms:created>
  <dcterms:modified xsi:type="dcterms:W3CDTF">2016-01-30T02:32:06Z</dcterms:modified>
  <dc:language>en-US</dc:language>
</cp:coreProperties>
</file>